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32"/>
  </p:notesMasterIdLst>
  <p:handoutMasterIdLst>
    <p:handoutMasterId r:id="rId33"/>
  </p:handoutMasterIdLst>
  <p:sldIdLst>
    <p:sldId id="256" r:id="rId2"/>
    <p:sldId id="257" r:id="rId3"/>
    <p:sldId id="260" r:id="rId4"/>
    <p:sldId id="262" r:id="rId5"/>
    <p:sldId id="263" r:id="rId6"/>
    <p:sldId id="265" r:id="rId7"/>
    <p:sldId id="264" r:id="rId8"/>
    <p:sldId id="266" r:id="rId9"/>
    <p:sldId id="267" r:id="rId10"/>
    <p:sldId id="268" r:id="rId11"/>
    <p:sldId id="269" r:id="rId12"/>
    <p:sldId id="272" r:id="rId13"/>
    <p:sldId id="289" r:id="rId14"/>
    <p:sldId id="273" r:id="rId15"/>
    <p:sldId id="275" r:id="rId16"/>
    <p:sldId id="276" r:id="rId17"/>
    <p:sldId id="277" r:id="rId18"/>
    <p:sldId id="278" r:id="rId19"/>
    <p:sldId id="279" r:id="rId20"/>
    <p:sldId id="292" r:id="rId21"/>
    <p:sldId id="281" r:id="rId22"/>
    <p:sldId id="282" r:id="rId23"/>
    <p:sldId id="283" r:id="rId24"/>
    <p:sldId id="284" r:id="rId25"/>
    <p:sldId id="290" r:id="rId26"/>
    <p:sldId id="286" r:id="rId27"/>
    <p:sldId id="287" r:id="rId28"/>
    <p:sldId id="288" r:id="rId29"/>
    <p:sldId id="293" r:id="rId30"/>
    <p:sldId id="291" r:id="rId31"/>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a:srgbClr val="FFCC00"/>
    <a:srgbClr val="00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83" autoAdjust="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notesViewPr>
    <p:cSldViewPr>
      <p:cViewPr varScale="1">
        <p:scale>
          <a:sx n="45" d="100"/>
          <a:sy n="45" d="100"/>
        </p:scale>
        <p:origin x="-1998" y="-96"/>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11489" cy="461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0" tIns="46240" rIns="92480" bIns="46240" numCol="1" anchor="t" anchorCtr="0" compatLnSpc="1">
            <a:prstTxWarp prst="textNoShape">
              <a:avLst/>
            </a:prstTxWarp>
          </a:bodyPr>
          <a:lstStyle>
            <a:lvl1pPr defTabSz="924786">
              <a:defRPr kumimoji="1" sz="1200">
                <a:latin typeface="Tahoma" pitchFamily="34" charset="0"/>
              </a:defRPr>
            </a:lvl1pPr>
          </a:lstStyle>
          <a:p>
            <a:endParaRPr lang="en-US" altLang="en-US"/>
          </a:p>
        </p:txBody>
      </p:sp>
      <p:sp>
        <p:nvSpPr>
          <p:cNvPr id="19459" name="Rectangle 3"/>
          <p:cNvSpPr>
            <a:spLocks noGrp="1" noChangeArrowheads="1"/>
          </p:cNvSpPr>
          <p:nvPr>
            <p:ph type="dt" sz="quarter" idx="1"/>
          </p:nvPr>
        </p:nvSpPr>
        <p:spPr bwMode="auto">
          <a:xfrm>
            <a:off x="3937010" y="0"/>
            <a:ext cx="3011489" cy="461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0" tIns="46240" rIns="92480" bIns="46240" numCol="1" anchor="t" anchorCtr="0" compatLnSpc="1">
            <a:prstTxWarp prst="textNoShape">
              <a:avLst/>
            </a:prstTxWarp>
          </a:bodyPr>
          <a:lstStyle>
            <a:lvl1pPr algn="r" defTabSz="924786">
              <a:defRPr kumimoji="1" sz="1200">
                <a:latin typeface="Tahoma" pitchFamily="34" charset="0"/>
              </a:defRPr>
            </a:lvl1pPr>
          </a:lstStyle>
          <a:p>
            <a:endParaRPr lang="en-US" altLang="en-US"/>
          </a:p>
        </p:txBody>
      </p:sp>
      <p:sp>
        <p:nvSpPr>
          <p:cNvPr id="19460" name="Rectangle 4"/>
          <p:cNvSpPr>
            <a:spLocks noGrp="1" noChangeArrowheads="1"/>
          </p:cNvSpPr>
          <p:nvPr>
            <p:ph type="ftr" sz="quarter" idx="2"/>
          </p:nvPr>
        </p:nvSpPr>
        <p:spPr bwMode="auto">
          <a:xfrm>
            <a:off x="0" y="8773324"/>
            <a:ext cx="3011489" cy="461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0" tIns="46240" rIns="92480" bIns="46240" numCol="1" anchor="b" anchorCtr="0" compatLnSpc="1">
            <a:prstTxWarp prst="textNoShape">
              <a:avLst/>
            </a:prstTxWarp>
          </a:bodyPr>
          <a:lstStyle>
            <a:lvl1pPr defTabSz="924786">
              <a:defRPr kumimoji="1" sz="1200">
                <a:latin typeface="Tahoma" pitchFamily="34" charset="0"/>
              </a:defRPr>
            </a:lvl1pPr>
          </a:lstStyle>
          <a:p>
            <a:endParaRPr lang="en-US" altLang="en-US"/>
          </a:p>
        </p:txBody>
      </p:sp>
      <p:sp>
        <p:nvSpPr>
          <p:cNvPr id="19461" name="Rectangle 5"/>
          <p:cNvSpPr>
            <a:spLocks noGrp="1" noChangeArrowheads="1"/>
          </p:cNvSpPr>
          <p:nvPr>
            <p:ph type="sldNum" sz="quarter" idx="3"/>
          </p:nvPr>
        </p:nvSpPr>
        <p:spPr bwMode="auto">
          <a:xfrm>
            <a:off x="3937010" y="8773324"/>
            <a:ext cx="3011489" cy="461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0" tIns="46240" rIns="92480" bIns="46240" numCol="1" anchor="b" anchorCtr="0" compatLnSpc="1">
            <a:prstTxWarp prst="textNoShape">
              <a:avLst/>
            </a:prstTxWarp>
          </a:bodyPr>
          <a:lstStyle>
            <a:lvl1pPr algn="r" defTabSz="924786">
              <a:defRPr kumimoji="1" sz="1200">
                <a:latin typeface="Tahoma" pitchFamily="34" charset="0"/>
              </a:defRPr>
            </a:lvl1pPr>
          </a:lstStyle>
          <a:p>
            <a:fld id="{93F7EE32-A7B4-4A2F-AA7C-A7AE3DDEA3FE}" type="slidenum">
              <a:rPr lang="en-US" altLang="en-US"/>
              <a:pPr/>
              <a:t>‹#›</a:t>
            </a:fld>
            <a:endParaRPr lang="en-US" altLang="en-US"/>
          </a:p>
        </p:txBody>
      </p:sp>
    </p:spTree>
    <p:extLst>
      <p:ext uri="{BB962C8B-B14F-4D97-AF65-F5344CB8AC3E}">
        <p14:creationId xmlns="" xmlns:p14="http://schemas.microsoft.com/office/powerpoint/2010/main" val="1660517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9" cy="461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19267" tIns="0" rIns="19267" bIns="0" numCol="1" anchor="t" anchorCtr="0" compatLnSpc="1">
            <a:prstTxWarp prst="textNoShape">
              <a:avLst/>
            </a:prstTxWarp>
          </a:bodyPr>
          <a:lstStyle>
            <a:lvl1pPr defTabSz="924786">
              <a:defRPr kumimoji="1" sz="1000" i="1">
                <a:latin typeface="Tahoma" pitchFamily="34" charset="0"/>
              </a:defRPr>
            </a:lvl1pPr>
          </a:lstStyle>
          <a:p>
            <a:r>
              <a:rPr lang="en-US" altLang="en-US" dirty="0"/>
              <a:t>*</a:t>
            </a:r>
            <a:endParaRPr lang="en-US" altLang="en-US" sz="1200" i="0" dirty="0"/>
          </a:p>
        </p:txBody>
      </p:sp>
      <p:sp>
        <p:nvSpPr>
          <p:cNvPr id="2051" name="Rectangle 3"/>
          <p:cNvSpPr>
            <a:spLocks noGrp="1" noChangeArrowheads="1"/>
          </p:cNvSpPr>
          <p:nvPr>
            <p:ph type="dt" idx="1"/>
          </p:nvPr>
        </p:nvSpPr>
        <p:spPr bwMode="auto">
          <a:xfrm>
            <a:off x="3938587" y="0"/>
            <a:ext cx="3011489" cy="461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19267" tIns="0" rIns="19267" bIns="0" numCol="1" anchor="t" anchorCtr="0" compatLnSpc="1">
            <a:prstTxWarp prst="textNoShape">
              <a:avLst/>
            </a:prstTxWarp>
          </a:bodyPr>
          <a:lstStyle>
            <a:lvl1pPr algn="r" defTabSz="924786">
              <a:defRPr kumimoji="1" sz="1000" i="1">
                <a:latin typeface="Tahoma" pitchFamily="34" charset="0"/>
              </a:defRPr>
            </a:lvl1pPr>
          </a:lstStyle>
          <a:p>
            <a:r>
              <a:rPr lang="en-US" altLang="en-US" dirty="0"/>
              <a:t>07/16/96</a:t>
            </a:r>
            <a:endParaRPr lang="en-US" altLang="en-US" sz="1200" i="0" dirty="0"/>
          </a:p>
        </p:txBody>
      </p:sp>
      <p:sp>
        <p:nvSpPr>
          <p:cNvPr id="2052" name="Rectangle 4"/>
          <p:cNvSpPr>
            <a:spLocks noGrp="1" noRot="1" noChangeAspect="1" noChangeArrowheads="1"/>
          </p:cNvSpPr>
          <p:nvPr>
            <p:ph type="sldImg" idx="2"/>
          </p:nvPr>
        </p:nvSpPr>
        <p:spPr bwMode="auto">
          <a:xfrm>
            <a:off x="1166813" y="693738"/>
            <a:ext cx="4616450" cy="3462337"/>
          </a:xfrm>
          <a:prstGeom prst="rect">
            <a:avLst/>
          </a:prstGeom>
          <a:noFill/>
          <a:ln w="12700" cap="sq">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053" name="Rectangle 5"/>
          <p:cNvSpPr>
            <a:spLocks noGrp="1" noChangeArrowheads="1"/>
          </p:cNvSpPr>
          <p:nvPr>
            <p:ph type="body" sz="quarter" idx="3"/>
          </p:nvPr>
        </p:nvSpPr>
        <p:spPr bwMode="auto">
          <a:xfrm>
            <a:off x="925521" y="4387452"/>
            <a:ext cx="5099034" cy="415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3122" tIns="46562" rIns="93122" bIns="465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0" y="8774903"/>
            <a:ext cx="3011489" cy="461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19267" tIns="0" rIns="19267" bIns="0" numCol="1" anchor="b" anchorCtr="0" compatLnSpc="1">
            <a:prstTxWarp prst="textNoShape">
              <a:avLst/>
            </a:prstTxWarp>
          </a:bodyPr>
          <a:lstStyle>
            <a:lvl1pPr defTabSz="924786">
              <a:defRPr kumimoji="1" sz="1000" i="1">
                <a:latin typeface="Tahoma" pitchFamily="34" charset="0"/>
              </a:defRPr>
            </a:lvl1pPr>
          </a:lstStyle>
          <a:p>
            <a:r>
              <a:rPr lang="en-US" altLang="en-US" dirty="0"/>
              <a:t>*</a:t>
            </a:r>
            <a:endParaRPr lang="en-US" altLang="en-US" sz="1200" i="0" dirty="0"/>
          </a:p>
        </p:txBody>
      </p:sp>
      <p:sp>
        <p:nvSpPr>
          <p:cNvPr id="2055" name="Rectangle 7"/>
          <p:cNvSpPr>
            <a:spLocks noGrp="1" noChangeArrowheads="1"/>
          </p:cNvSpPr>
          <p:nvPr>
            <p:ph type="sldNum" sz="quarter" idx="5"/>
          </p:nvPr>
        </p:nvSpPr>
        <p:spPr bwMode="auto">
          <a:xfrm>
            <a:off x="3938587" y="8774903"/>
            <a:ext cx="3011489" cy="461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19267" tIns="0" rIns="19267" bIns="0" numCol="1" anchor="b" anchorCtr="0" compatLnSpc="1">
            <a:prstTxWarp prst="textNoShape">
              <a:avLst/>
            </a:prstTxWarp>
          </a:bodyPr>
          <a:lstStyle>
            <a:lvl1pPr algn="r" defTabSz="924786">
              <a:defRPr kumimoji="1" sz="1000" i="1">
                <a:latin typeface="Tahoma" pitchFamily="34" charset="0"/>
              </a:defRPr>
            </a:lvl1pPr>
          </a:lstStyle>
          <a:p>
            <a:r>
              <a:rPr lang="en-US" altLang="en-US" dirty="0"/>
              <a:t>##</a:t>
            </a:r>
            <a:endParaRPr lang="en-US" altLang="en-US" sz="1200" i="0" dirty="0"/>
          </a:p>
        </p:txBody>
      </p:sp>
    </p:spTree>
    <p:extLst>
      <p:ext uri="{BB962C8B-B14F-4D97-AF65-F5344CB8AC3E}">
        <p14:creationId xmlns="" xmlns:p14="http://schemas.microsoft.com/office/powerpoint/2010/main" val="171601687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t>*</a:t>
            </a:r>
            <a:endParaRPr lang="en-US" altLang="en-US" sz="1200" i="0" dirty="0"/>
          </a:p>
        </p:txBody>
      </p:sp>
      <p:sp>
        <p:nvSpPr>
          <p:cNvPr id="5" name="Rectangle 3"/>
          <p:cNvSpPr>
            <a:spLocks noGrp="1" noChangeArrowheads="1"/>
          </p:cNvSpPr>
          <p:nvPr>
            <p:ph type="dt" idx="1"/>
          </p:nvPr>
        </p:nvSpPr>
        <p:spPr>
          <a:ln/>
        </p:spPr>
        <p:txBody>
          <a:bodyPr/>
          <a:lstStyle/>
          <a:p>
            <a:r>
              <a:rPr lang="en-US" altLang="en-US" dirty="0"/>
              <a:t>07/16/96</a:t>
            </a:r>
            <a:endParaRPr lang="en-US" altLang="en-US" sz="1200" i="0" dirty="0"/>
          </a:p>
        </p:txBody>
      </p:sp>
      <p:sp>
        <p:nvSpPr>
          <p:cNvPr id="6" name="Rectangle 6"/>
          <p:cNvSpPr>
            <a:spLocks noGrp="1" noChangeArrowheads="1"/>
          </p:cNvSpPr>
          <p:nvPr>
            <p:ph type="ftr" sz="quarter" idx="4"/>
          </p:nvPr>
        </p:nvSpPr>
        <p:spPr>
          <a:ln/>
        </p:spPr>
        <p:txBody>
          <a:bodyPr/>
          <a:lstStyle/>
          <a:p>
            <a:r>
              <a:rPr lang="en-US" altLang="en-US" dirty="0"/>
              <a:t>*</a:t>
            </a:r>
            <a:endParaRPr lang="en-US" altLang="en-US" sz="1200" i="0" dirty="0"/>
          </a:p>
        </p:txBody>
      </p:sp>
      <p:sp>
        <p:nvSpPr>
          <p:cNvPr id="7" name="Rectangle 7"/>
          <p:cNvSpPr>
            <a:spLocks noGrp="1" noChangeArrowheads="1"/>
          </p:cNvSpPr>
          <p:nvPr>
            <p:ph type="sldNum" sz="quarter" idx="5"/>
          </p:nvPr>
        </p:nvSpPr>
        <p:spPr>
          <a:ln/>
        </p:spPr>
        <p:txBody>
          <a:bodyPr/>
          <a:lstStyle/>
          <a:p>
            <a:r>
              <a:rPr lang="en-US" altLang="en-US" dirty="0"/>
              <a:t>##</a:t>
            </a:r>
            <a:endParaRPr lang="en-US" altLang="en-US" sz="1200" i="0"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2438400"/>
            <a:ext cx="9009063" cy="1052513"/>
            <a:chOff x="0" y="1536"/>
            <a:chExt cx="5675" cy="663"/>
          </a:xfrm>
        </p:grpSpPr>
        <p:grpSp>
          <p:nvGrpSpPr>
            <p:cNvPr id="35843" name="Group 3"/>
            <p:cNvGrpSpPr>
              <a:grpSpLocks/>
            </p:cNvGrpSpPr>
            <p:nvPr/>
          </p:nvGrpSpPr>
          <p:grpSpPr bwMode="auto">
            <a:xfrm>
              <a:off x="183" y="1604"/>
              <a:ext cx="448" cy="299"/>
              <a:chOff x="720" y="336"/>
              <a:chExt cx="624" cy="432"/>
            </a:xfrm>
          </p:grpSpPr>
          <p:sp>
            <p:nvSpPr>
              <p:cNvPr id="3584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46" name="Group 6"/>
            <p:cNvGrpSpPr>
              <a:grpSpLocks/>
            </p:cNvGrpSpPr>
            <p:nvPr/>
          </p:nvGrpSpPr>
          <p:grpSpPr bwMode="auto">
            <a:xfrm>
              <a:off x="261" y="1870"/>
              <a:ext cx="465" cy="299"/>
              <a:chOff x="912" y="2640"/>
              <a:chExt cx="672" cy="432"/>
            </a:xfrm>
          </p:grpSpPr>
          <p:sp>
            <p:nvSpPr>
              <p:cNvPr id="3584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2" name="Rectangle 12"/>
          <p:cNvSpPr>
            <a:spLocks noGrp="1" noChangeArrowheads="1"/>
          </p:cNvSpPr>
          <p:nvPr>
            <p:ph type="ctrTitle"/>
          </p:nvPr>
        </p:nvSpPr>
        <p:spPr>
          <a:xfrm>
            <a:off x="990600" y="1676400"/>
            <a:ext cx="7772400" cy="1462088"/>
          </a:xfrm>
        </p:spPr>
        <p:txBody>
          <a:bodyPr/>
          <a:lstStyle>
            <a:lvl1pPr>
              <a:defRPr/>
            </a:lvl1pPr>
          </a:lstStyle>
          <a:p>
            <a:pPr lvl="0"/>
            <a:r>
              <a:rPr lang="en-US" altLang="en-US" noProof="0" smtClean="0"/>
              <a:t>Click to edit Master title style</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585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3585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3585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2CE35837-622E-4B04-A305-B3C0E7ABFA1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B131970-692F-4EFC-AE5A-314A438A7504}" type="slidenum">
              <a:rPr lang="en-US" altLang="en-US"/>
              <a:pPr/>
              <a:t>‹#›</a:t>
            </a:fld>
            <a:endParaRPr lang="en-US" altLang="en-US"/>
          </a:p>
        </p:txBody>
      </p:sp>
    </p:spTree>
    <p:extLst>
      <p:ext uri="{BB962C8B-B14F-4D97-AF65-F5344CB8AC3E}">
        <p14:creationId xmlns="" xmlns:p14="http://schemas.microsoft.com/office/powerpoint/2010/main" val="57793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7BA9C2-F3A3-48D0-AC72-E923103D2062}" type="slidenum">
              <a:rPr lang="en-US" altLang="en-US"/>
              <a:pPr/>
              <a:t>‹#›</a:t>
            </a:fld>
            <a:endParaRPr lang="en-US" altLang="en-US"/>
          </a:p>
        </p:txBody>
      </p:sp>
    </p:spTree>
    <p:extLst>
      <p:ext uri="{BB962C8B-B14F-4D97-AF65-F5344CB8AC3E}">
        <p14:creationId xmlns="" xmlns:p14="http://schemas.microsoft.com/office/powerpoint/2010/main" val="285774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4AA58AD-001F-4989-B402-6A49D8740DDC}" type="slidenum">
              <a:rPr lang="en-US" altLang="en-US"/>
              <a:pPr/>
              <a:t>‹#›</a:t>
            </a:fld>
            <a:endParaRPr lang="en-US" altLang="en-US"/>
          </a:p>
        </p:txBody>
      </p:sp>
    </p:spTree>
    <p:extLst>
      <p:ext uri="{BB962C8B-B14F-4D97-AF65-F5344CB8AC3E}">
        <p14:creationId xmlns="" xmlns:p14="http://schemas.microsoft.com/office/powerpoint/2010/main" val="192034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B6A499-4B16-421B-BCEF-1991F0FD5857}" type="slidenum">
              <a:rPr lang="en-US" altLang="en-US"/>
              <a:pPr/>
              <a:t>‹#›</a:t>
            </a:fld>
            <a:endParaRPr lang="en-US" altLang="en-US"/>
          </a:p>
        </p:txBody>
      </p:sp>
    </p:spTree>
    <p:extLst>
      <p:ext uri="{BB962C8B-B14F-4D97-AF65-F5344CB8AC3E}">
        <p14:creationId xmlns="" xmlns:p14="http://schemas.microsoft.com/office/powerpoint/2010/main" val="211062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167083A-8651-4DA3-8664-417E595E318E}" type="slidenum">
              <a:rPr lang="en-US" altLang="en-US"/>
              <a:pPr/>
              <a:t>‹#›</a:t>
            </a:fld>
            <a:endParaRPr lang="en-US" altLang="en-US"/>
          </a:p>
        </p:txBody>
      </p:sp>
    </p:spTree>
    <p:extLst>
      <p:ext uri="{BB962C8B-B14F-4D97-AF65-F5344CB8AC3E}">
        <p14:creationId xmlns="" xmlns:p14="http://schemas.microsoft.com/office/powerpoint/2010/main" val="156878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4793845-6107-4DB0-8249-65CC31108D60}" type="slidenum">
              <a:rPr lang="en-US" altLang="en-US"/>
              <a:pPr/>
              <a:t>‹#›</a:t>
            </a:fld>
            <a:endParaRPr lang="en-US" altLang="en-US"/>
          </a:p>
        </p:txBody>
      </p:sp>
    </p:spTree>
    <p:extLst>
      <p:ext uri="{BB962C8B-B14F-4D97-AF65-F5344CB8AC3E}">
        <p14:creationId xmlns="" xmlns:p14="http://schemas.microsoft.com/office/powerpoint/2010/main" val="160752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0F13EFE-CA86-4A36-B19A-3172EB230B97}" type="slidenum">
              <a:rPr lang="en-US" altLang="en-US"/>
              <a:pPr/>
              <a:t>‹#›</a:t>
            </a:fld>
            <a:endParaRPr lang="en-US" altLang="en-US"/>
          </a:p>
        </p:txBody>
      </p:sp>
    </p:spTree>
    <p:extLst>
      <p:ext uri="{BB962C8B-B14F-4D97-AF65-F5344CB8AC3E}">
        <p14:creationId xmlns="" xmlns:p14="http://schemas.microsoft.com/office/powerpoint/2010/main" val="9939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7A5B1EE-64F6-488D-9494-F501E18180A8}" type="slidenum">
              <a:rPr lang="en-US" altLang="en-US"/>
              <a:pPr/>
              <a:t>‹#›</a:t>
            </a:fld>
            <a:endParaRPr lang="en-US" altLang="en-US"/>
          </a:p>
        </p:txBody>
      </p:sp>
    </p:spTree>
    <p:extLst>
      <p:ext uri="{BB962C8B-B14F-4D97-AF65-F5344CB8AC3E}">
        <p14:creationId xmlns="" xmlns:p14="http://schemas.microsoft.com/office/powerpoint/2010/main" val="355590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01129C7-7A7E-4220-A6F3-CD3D243141D7}" type="slidenum">
              <a:rPr lang="en-US" altLang="en-US"/>
              <a:pPr/>
              <a:t>‹#›</a:t>
            </a:fld>
            <a:endParaRPr lang="en-US" altLang="en-US"/>
          </a:p>
        </p:txBody>
      </p:sp>
    </p:spTree>
    <p:extLst>
      <p:ext uri="{BB962C8B-B14F-4D97-AF65-F5344CB8AC3E}">
        <p14:creationId xmlns="" xmlns:p14="http://schemas.microsoft.com/office/powerpoint/2010/main" val="423007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BA945F5-E434-4D00-98B6-77A146D7D2A4}" type="slidenum">
              <a:rPr lang="en-US" altLang="en-US"/>
              <a:pPr/>
              <a:t>‹#›</a:t>
            </a:fld>
            <a:endParaRPr lang="en-US" altLang="en-US"/>
          </a:p>
        </p:txBody>
      </p:sp>
    </p:spTree>
    <p:extLst>
      <p:ext uri="{BB962C8B-B14F-4D97-AF65-F5344CB8AC3E}">
        <p14:creationId xmlns="" xmlns:p14="http://schemas.microsoft.com/office/powerpoint/2010/main" val="44179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itchFamily="34" charset="0"/>
            </a:endParaRPr>
          </a:p>
        </p:txBody>
      </p:sp>
      <p:sp>
        <p:nvSpPr>
          <p:cNvPr id="3481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itchFamily="34" charset="0"/>
            </a:endParaRPr>
          </a:p>
        </p:txBody>
      </p:sp>
      <p:sp>
        <p:nvSpPr>
          <p:cNvPr id="34820"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itchFamily="34" charset="0"/>
            </a:endParaRPr>
          </a:p>
        </p:txBody>
      </p:sp>
      <p:sp>
        <p:nvSpPr>
          <p:cNvPr id="3482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itchFamily="34" charset="0"/>
            </a:endParaRPr>
          </a:p>
        </p:txBody>
      </p:sp>
      <p:sp>
        <p:nvSpPr>
          <p:cNvPr id="3482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itchFamily="34" charset="0"/>
            </a:endParaRPr>
          </a:p>
        </p:txBody>
      </p:sp>
      <p:sp>
        <p:nvSpPr>
          <p:cNvPr id="34823"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itchFamily="34" charset="0"/>
            </a:endParaRPr>
          </a:p>
        </p:txBody>
      </p:sp>
      <p:sp>
        <p:nvSpPr>
          <p:cNvPr id="3482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itchFamily="34" charset="0"/>
            </a:endParaRPr>
          </a:p>
        </p:txBody>
      </p:sp>
      <p:sp>
        <p:nvSpPr>
          <p:cNvPr id="34825"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4826"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2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endParaRPr lang="en-US" altLang="en-US"/>
          </a:p>
        </p:txBody>
      </p:sp>
      <p:sp>
        <p:nvSpPr>
          <p:cNvPr id="3482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ltLang="en-US"/>
          </a:p>
        </p:txBody>
      </p:sp>
      <p:sp>
        <p:nvSpPr>
          <p:cNvPr id="3482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B209B8F2-37DE-40F4-8FBB-0331CB636DA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685800" y="1143000"/>
            <a:ext cx="8077200" cy="2667000"/>
          </a:xfrm>
        </p:spPr>
        <p:txBody>
          <a:bodyPr/>
          <a:lstStyle/>
          <a:p>
            <a:pPr algn="ctr"/>
            <a:r>
              <a:rPr lang="en-US" sz="2800" b="1" dirty="0" smtClean="0">
                <a:solidFill>
                  <a:schemeClr val="tx2"/>
                </a:solidFill>
              </a:rPr>
              <a:t/>
            </a:r>
            <a:br>
              <a:rPr lang="en-US" sz="2800" b="1" dirty="0" smtClean="0">
                <a:solidFill>
                  <a:schemeClr val="tx2"/>
                </a:solidFill>
              </a:rPr>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smtClean="0">
                <a:solidFill>
                  <a:schemeClr val="tx2"/>
                </a:solidFill>
              </a:rPr>
              <a:t>The </a:t>
            </a:r>
            <a:r>
              <a:rPr lang="en-US" sz="2800" b="1" dirty="0">
                <a:solidFill>
                  <a:schemeClr val="tx2"/>
                </a:solidFill>
              </a:rPr>
              <a:t>Republic of Sudan</a:t>
            </a:r>
            <a:r>
              <a:rPr lang="en-US" sz="2800" dirty="0">
                <a:solidFill>
                  <a:schemeClr val="tx2"/>
                </a:solidFill>
              </a:rPr>
              <a:t/>
            </a:r>
            <a:br>
              <a:rPr lang="en-US" sz="2800" dirty="0">
                <a:solidFill>
                  <a:schemeClr val="tx2"/>
                </a:solidFill>
              </a:rPr>
            </a:br>
            <a:r>
              <a:rPr lang="en-US" sz="2800" b="1" dirty="0">
                <a:solidFill>
                  <a:schemeClr val="tx2"/>
                </a:solidFill>
              </a:rPr>
              <a:t>Ministry of Security and social Development </a:t>
            </a:r>
            <a:r>
              <a:rPr lang="en-US" sz="2800" dirty="0">
                <a:solidFill>
                  <a:schemeClr val="tx2"/>
                </a:solidFill>
              </a:rPr>
              <a:t/>
            </a:r>
            <a:br>
              <a:rPr lang="en-US" sz="2800" dirty="0">
                <a:solidFill>
                  <a:schemeClr val="tx2"/>
                </a:solidFill>
              </a:rPr>
            </a:br>
            <a:r>
              <a:rPr lang="en-US" sz="2800" b="1" dirty="0">
                <a:solidFill>
                  <a:schemeClr val="tx2"/>
                </a:solidFill>
              </a:rPr>
              <a:t>General Directorate for Women</a:t>
            </a:r>
            <a:r>
              <a:rPr lang="en-US" sz="2800" dirty="0">
                <a:solidFill>
                  <a:schemeClr val="tx2"/>
                </a:solidFill>
              </a:rPr>
              <a:t/>
            </a:r>
            <a:br>
              <a:rPr lang="en-US" sz="2800" dirty="0">
                <a:solidFill>
                  <a:schemeClr val="tx2"/>
                </a:solidFill>
              </a:rPr>
            </a:br>
            <a:endParaRPr lang="en-US" altLang="en-US" sz="2800" dirty="0"/>
          </a:p>
        </p:txBody>
      </p:sp>
      <p:sp>
        <p:nvSpPr>
          <p:cNvPr id="4101" name="Rectangle 5"/>
          <p:cNvSpPr>
            <a:spLocks noGrp="1" noChangeArrowheads="1"/>
          </p:cNvSpPr>
          <p:nvPr>
            <p:ph type="subTitle" idx="1"/>
          </p:nvPr>
        </p:nvSpPr>
        <p:spPr>
          <a:xfrm>
            <a:off x="1371600" y="3505200"/>
            <a:ext cx="6400800" cy="2133600"/>
          </a:xfrm>
        </p:spPr>
        <p:txBody>
          <a:bodyPr/>
          <a:lstStyle/>
          <a:p>
            <a:r>
              <a:rPr lang="en-US" sz="2000" b="1" dirty="0" smtClean="0">
                <a:solidFill>
                  <a:schemeClr val="tx2"/>
                </a:solidFill>
              </a:rPr>
              <a:t>Women’s participation in </a:t>
            </a:r>
            <a:r>
              <a:rPr lang="en-US" sz="2000" dirty="0" smtClean="0">
                <a:solidFill>
                  <a:schemeClr val="tx2"/>
                </a:solidFill>
              </a:rPr>
              <a:t/>
            </a:r>
            <a:br>
              <a:rPr lang="en-US" sz="2000" dirty="0" smtClean="0">
                <a:solidFill>
                  <a:schemeClr val="tx2"/>
                </a:solidFill>
              </a:rPr>
            </a:br>
            <a:r>
              <a:rPr lang="en-US" sz="2000" b="1" dirty="0" smtClean="0">
                <a:solidFill>
                  <a:schemeClr val="tx2"/>
                </a:solidFill>
              </a:rPr>
              <a:t>Media, Information Technology &amp; Communication Mediums </a:t>
            </a:r>
            <a:r>
              <a:rPr lang="en-US" sz="2000" dirty="0" smtClean="0">
                <a:solidFill>
                  <a:schemeClr val="tx2"/>
                </a:solidFill>
              </a:rPr>
              <a:t/>
            </a:r>
            <a:br>
              <a:rPr lang="en-US" sz="2000" dirty="0" smtClean="0">
                <a:solidFill>
                  <a:schemeClr val="tx2"/>
                </a:solidFill>
              </a:rPr>
            </a:br>
            <a:r>
              <a:rPr lang="en-US" sz="2000" b="1" dirty="0" smtClean="0">
                <a:solidFill>
                  <a:schemeClr val="tx2"/>
                </a:solidFill>
              </a:rPr>
              <a:t>As Effective Means for Women’s Empowerment and Progress in Sudan  </a:t>
            </a:r>
            <a:r>
              <a:rPr lang="en-US" sz="2000" dirty="0" smtClean="0">
                <a:solidFill>
                  <a:schemeClr val="tx2"/>
                </a:solidFill>
              </a:rPr>
              <a:t/>
            </a:r>
            <a:br>
              <a:rPr lang="en-US" sz="2000" dirty="0" smtClean="0">
                <a:solidFill>
                  <a:schemeClr val="tx2"/>
                </a:solidFill>
              </a:rPr>
            </a:br>
            <a:r>
              <a:rPr lang="en-US" sz="2000" b="1" dirty="0" smtClean="0">
                <a:solidFill>
                  <a:schemeClr val="tx2"/>
                </a:solidFill>
              </a:rPr>
              <a:t> </a:t>
            </a:r>
            <a:r>
              <a:rPr lang="en-US" sz="2000" dirty="0" smtClean="0">
                <a:solidFill>
                  <a:schemeClr val="tx2"/>
                </a:solidFill>
              </a:rPr>
              <a:t/>
            </a:r>
            <a:br>
              <a:rPr lang="en-US" sz="2000" dirty="0" smtClean="0">
                <a:solidFill>
                  <a:schemeClr val="tx2"/>
                </a:solidFill>
              </a:rPr>
            </a:br>
            <a:r>
              <a:rPr lang="en-US" sz="2000" b="1" dirty="0" smtClean="0">
                <a:solidFill>
                  <a:schemeClr val="tx2"/>
                </a:solidFill>
              </a:rPr>
              <a:t>14 March 2017</a:t>
            </a:r>
            <a:r>
              <a:rPr lang="en-US" dirty="0" smtClean="0">
                <a:solidFill>
                  <a:schemeClr val="tx2"/>
                </a:solidFill>
              </a:rPr>
              <a:t/>
            </a:r>
            <a:br>
              <a:rPr lang="en-US" dirty="0" smtClean="0">
                <a:solidFill>
                  <a:schemeClr val="tx2"/>
                </a:solidFill>
              </a:rPr>
            </a:br>
            <a:r>
              <a:rPr lang="en-US" altLang="en-US" dirty="0" smtClean="0"/>
              <a:t> </a:t>
            </a:r>
            <a:endParaRPr lang="en-US" altLang="en-US" dirty="0"/>
          </a:p>
        </p:txBody>
      </p:sp>
      <p:pic>
        <p:nvPicPr>
          <p:cNvPr id="4" name="صورة 2" descr="C:\Users\naglaem\Desktop\img_girls-ly1382090303_617.gif"/>
          <p:cNvPicPr/>
          <p:nvPr/>
        </p:nvPicPr>
        <p:blipFill>
          <a:blip r:embed="rId3" cstate="print"/>
          <a:srcRect/>
          <a:stretch>
            <a:fillRect/>
          </a:stretch>
        </p:blipFill>
        <p:spPr bwMode="auto">
          <a:xfrm>
            <a:off x="4191000" y="5715000"/>
            <a:ext cx="1009650" cy="895350"/>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538" y="381000"/>
            <a:ext cx="8145462" cy="1447800"/>
          </a:xfrm>
        </p:spPr>
        <p:txBody>
          <a:bodyPr/>
          <a:lstStyle/>
          <a:p>
            <a:r>
              <a:rPr lang="en-US" sz="2800" b="1" dirty="0" smtClean="0"/>
              <a:t>Community Development &amp; Research </a:t>
            </a:r>
            <a:r>
              <a:rPr lang="en-US" sz="2800" b="1" dirty="0" smtClean="0"/>
              <a:t>Centers</a:t>
            </a:r>
            <a:r>
              <a:rPr lang="en-US" sz="2800" b="1" dirty="0" smtClean="0"/>
              <a:t>:</a:t>
            </a:r>
            <a:endParaRPr lang="en-US" sz="2800" b="1" dirty="0"/>
          </a:p>
        </p:txBody>
      </p:sp>
      <p:sp>
        <p:nvSpPr>
          <p:cNvPr id="3" name="Content Placeholder 2"/>
          <p:cNvSpPr>
            <a:spLocks noGrp="1"/>
          </p:cNvSpPr>
          <p:nvPr>
            <p:ph idx="1"/>
          </p:nvPr>
        </p:nvSpPr>
        <p:spPr>
          <a:xfrm>
            <a:off x="152400" y="2209800"/>
            <a:ext cx="8802688" cy="4267199"/>
          </a:xfrm>
        </p:spPr>
        <p:txBody>
          <a:bodyPr/>
          <a:lstStyle/>
          <a:p>
            <a:pPr lvl="0" algn="just"/>
            <a:r>
              <a:rPr lang="en-US" sz="2000" dirty="0" smtClean="0">
                <a:solidFill>
                  <a:schemeClr val="tx1"/>
                </a:solidFill>
              </a:rPr>
              <a:t>These are more than 134 community development centers in total in Sudan, which were initiated by the technical training authority of the Ministry of Higher Education and Scientific Research. The centers are attached to government universities at various states of Sudan and are earmarked to enroll women in rural and urban areas of various age segments and learning backgrounds.   </a:t>
            </a:r>
          </a:p>
          <a:p>
            <a:pPr lvl="0" algn="just"/>
            <a:r>
              <a:rPr lang="en-US" sz="2000" dirty="0" smtClean="0">
                <a:solidFill>
                  <a:schemeClr val="tx1"/>
                </a:solidFill>
              </a:rPr>
              <a:t>Higher education and scientific research institutions </a:t>
            </a:r>
            <a:r>
              <a:rPr lang="en-US" sz="2000" dirty="0" smtClean="0">
                <a:solidFill>
                  <a:schemeClr val="tx1"/>
                </a:solidFill>
              </a:rPr>
              <a:t>are around </a:t>
            </a:r>
            <a:r>
              <a:rPr lang="en-US" sz="2000" dirty="0" smtClean="0">
                <a:solidFill>
                  <a:schemeClr val="tx1"/>
                </a:solidFill>
              </a:rPr>
              <a:t>83 institutions of which 30 are government-funded institutions while 53 are private-funded. These institutions cover all states of the Sudan and provide educational opportunities for women.</a:t>
            </a:r>
            <a:endParaRPr lang="en-US" sz="2000" dirty="0"/>
          </a:p>
        </p:txBody>
      </p:sp>
      <p:pic>
        <p:nvPicPr>
          <p:cNvPr id="4" name="صورة 2" descr="C:\Users\naglaem\Desktop\img_girls-ly1382090303_617.gif"/>
          <p:cNvPicPr/>
          <p:nvPr/>
        </p:nvPicPr>
        <p:blipFill>
          <a:blip r:embed="rId2" cstate="print"/>
          <a:srcRect/>
          <a:stretch>
            <a:fillRect/>
          </a:stretch>
        </p:blipFill>
        <p:spPr bwMode="auto">
          <a:xfrm>
            <a:off x="8153400" y="57912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3649802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tx2"/>
                </a:solidFill>
              </a:rPr>
              <a:t>Women empowerment in the Media:</a:t>
            </a:r>
            <a:endParaRPr lang="en-US" sz="2800" dirty="0"/>
          </a:p>
        </p:txBody>
      </p:sp>
      <p:sp>
        <p:nvSpPr>
          <p:cNvPr id="3" name="Content Placeholder 2"/>
          <p:cNvSpPr>
            <a:spLocks noGrp="1"/>
          </p:cNvSpPr>
          <p:nvPr>
            <p:ph idx="1"/>
          </p:nvPr>
        </p:nvSpPr>
        <p:spPr>
          <a:xfrm>
            <a:off x="457200" y="2438399"/>
            <a:ext cx="8497888" cy="3694113"/>
          </a:xfrm>
        </p:spPr>
        <p:txBody>
          <a:bodyPr/>
          <a:lstStyle/>
          <a:p>
            <a:pPr lvl="0" algn="just"/>
            <a:r>
              <a:rPr lang="en-US" sz="2000" dirty="0">
                <a:solidFill>
                  <a:schemeClr val="tx1"/>
                </a:solidFill>
              </a:rPr>
              <a:t>There are 36 broadcasting service corporations of which 7 are specialized in women and family affairs including all social, cultural and artistic aspects. Around 38.9% of air cast hours was devoted to women and family </a:t>
            </a:r>
            <a:r>
              <a:rPr lang="en-US" sz="2000" dirty="0" smtClean="0">
                <a:solidFill>
                  <a:schemeClr val="tx1"/>
                </a:solidFill>
              </a:rPr>
              <a:t>issues(Ministry of Information figures).  </a:t>
            </a:r>
            <a:endParaRPr lang="en-US" sz="2000" dirty="0">
              <a:solidFill>
                <a:schemeClr val="tx1"/>
              </a:solidFill>
            </a:endParaRPr>
          </a:p>
          <a:p>
            <a:pPr algn="just"/>
            <a:r>
              <a:rPr lang="en-US" sz="2000" dirty="0" smtClean="0">
                <a:solidFill>
                  <a:schemeClr val="tx1"/>
                </a:solidFill>
              </a:rPr>
              <a:t>Magazines </a:t>
            </a:r>
            <a:r>
              <a:rPr lang="en-US" sz="2000" dirty="0">
                <a:solidFill>
                  <a:schemeClr val="tx1"/>
                </a:solidFill>
              </a:rPr>
              <a:t>devoted to women issues constitute 20% of total </a:t>
            </a:r>
            <a:r>
              <a:rPr lang="en-US" sz="2000" dirty="0"/>
              <a:t>number of specialized magazines. </a:t>
            </a:r>
          </a:p>
          <a:p>
            <a:endParaRPr lang="en-US" sz="2400" dirty="0"/>
          </a:p>
        </p:txBody>
      </p:sp>
      <p:pic>
        <p:nvPicPr>
          <p:cNvPr id="4" name="صورة 2" descr="C:\Users\naglaem\Desktop\img_girls-ly1382090303_617.gif"/>
          <p:cNvPicPr/>
          <p:nvPr/>
        </p:nvPicPr>
        <p:blipFill>
          <a:blip r:embed="rId2" cstate="print"/>
          <a:srcRect/>
          <a:stretch>
            <a:fillRect/>
          </a:stretch>
        </p:blipFill>
        <p:spPr bwMode="auto">
          <a:xfrm>
            <a:off x="8229600" y="58674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350248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Women empowerment in the Media:</a:t>
            </a:r>
            <a:endParaRPr lang="en-US" sz="3200" dirty="0"/>
          </a:p>
        </p:txBody>
      </p:sp>
      <p:sp>
        <p:nvSpPr>
          <p:cNvPr id="3" name="Content Placeholder 2"/>
          <p:cNvSpPr>
            <a:spLocks noGrp="1"/>
          </p:cNvSpPr>
          <p:nvPr>
            <p:ph idx="1"/>
          </p:nvPr>
        </p:nvSpPr>
        <p:spPr>
          <a:xfrm>
            <a:off x="457200" y="2438399"/>
            <a:ext cx="8497888" cy="3694113"/>
          </a:xfrm>
        </p:spPr>
        <p:txBody>
          <a:bodyPr/>
          <a:lstStyle/>
          <a:p>
            <a:pPr lvl="0" algn="just" eaLnBrk="0" hangingPunct="0">
              <a:spcBef>
                <a:spcPct val="0"/>
              </a:spcBef>
              <a:buClrTx/>
              <a:buSzTx/>
              <a:buFont typeface="Wingdings" panose="05000000000000000000" pitchFamily="2" charset="2"/>
              <a:buChar char="q"/>
            </a:pPr>
            <a:r>
              <a:rPr kumimoji="1" lang="en-US" alt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Women constitute 40% of a total 260 casters working in Sudan Broadcasting Service Corporation.</a:t>
            </a:r>
          </a:p>
          <a:p>
            <a:pPr lvl="0" algn="just" eaLnBrk="0" hangingPunct="0">
              <a:spcBef>
                <a:spcPct val="0"/>
              </a:spcBef>
              <a:buClrTx/>
              <a:buSzTx/>
              <a:buFont typeface="Wingdings" panose="05000000000000000000" pitchFamily="2" charset="2"/>
              <a:buChar char="q"/>
            </a:pPr>
            <a:r>
              <a:rPr kumimoji="1" lang="en-US" alt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Statistics revealed that there are 118 females holding various positions such as caster, program specialist, program director, team manager, training official, technicians, senior casters, as well as news desk managers, political analysts and field correspondents within the capital and for the regional states as scheduled.   </a:t>
            </a:r>
          </a:p>
          <a:p>
            <a:pPr lvl="0" algn="just" eaLnBrk="0" hangingPunct="0">
              <a:spcBef>
                <a:spcPct val="0"/>
              </a:spcBef>
              <a:buClrTx/>
              <a:buSzTx/>
              <a:buFont typeface="Wingdings" panose="05000000000000000000" pitchFamily="2" charset="2"/>
              <a:buChar char="q"/>
            </a:pPr>
            <a:r>
              <a:rPr kumimoji="1" lang="en-US" sz="2000" dirty="0" smtClean="0">
                <a:latin typeface="Calibri" pitchFamily="34" charset="0"/>
                <a:ea typeface="Calibri" pitchFamily="34" charset="0"/>
                <a:cs typeface="Arial" pitchFamily="34" charset="0"/>
              </a:rPr>
              <a:t>Women </a:t>
            </a:r>
            <a:r>
              <a:rPr kumimoji="1" lang="en-US" sz="2000" dirty="0">
                <a:latin typeface="Calibri" pitchFamily="34" charset="0"/>
                <a:ea typeface="Calibri" pitchFamily="34" charset="0"/>
                <a:cs typeface="Arial" pitchFamily="34" charset="0"/>
              </a:rPr>
              <a:t>accessing the Internet increased to 41</a:t>
            </a:r>
            <a:r>
              <a:rPr kumimoji="1" lang="en-US" sz="2000" dirty="0" smtClean="0">
                <a:latin typeface="Calibri" pitchFamily="34" charset="0"/>
                <a:ea typeface="Calibri" pitchFamily="34" charset="0"/>
                <a:cs typeface="Arial" pitchFamily="34" charset="0"/>
              </a:rPr>
              <a:t>%, </a:t>
            </a:r>
            <a:r>
              <a:rPr kumimoji="1" lang="en-US" sz="2000" dirty="0">
                <a:latin typeface="Calibri" pitchFamily="34" charset="0"/>
                <a:ea typeface="Calibri" pitchFamily="34" charset="0"/>
                <a:cs typeface="Arial" pitchFamily="34" charset="0"/>
              </a:rPr>
              <a:t>owing to the recent IT revolution, where the percentage of women owning mobile telephone devices has risen to 71%, over the past years.</a:t>
            </a:r>
          </a:p>
          <a:p>
            <a:endParaRPr lang="en-US" dirty="0"/>
          </a:p>
        </p:txBody>
      </p:sp>
      <p:pic>
        <p:nvPicPr>
          <p:cNvPr id="4" name="صورة 2" descr="C:\Users\naglaem\Desktop\img_girls-ly1382090303_617.gif"/>
          <p:cNvPicPr/>
          <p:nvPr/>
        </p:nvPicPr>
        <p:blipFill>
          <a:blip r:embed="rId2" cstate="print"/>
          <a:srcRect/>
          <a:stretch>
            <a:fillRect/>
          </a:stretch>
        </p:blipFill>
        <p:spPr bwMode="auto">
          <a:xfrm>
            <a:off x="8458200" y="60198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3159355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4800600"/>
            <a:ext cx="3505200" cy="566738"/>
          </a:xfrm>
        </p:spPr>
        <p:txBody>
          <a:bodyPr/>
          <a:lstStyle/>
          <a:p>
            <a:pPr algn="ctr"/>
            <a:r>
              <a:rPr lang="en-US" sz="1050" dirty="0" smtClean="0">
                <a:solidFill>
                  <a:schemeClr val="tx1"/>
                </a:solidFill>
              </a:rPr>
              <a:t>Ministry of Information in Sudan figures</a:t>
            </a:r>
            <a:endParaRPr lang="en-US" sz="1050" dirty="0">
              <a:solidFill>
                <a:schemeClr val="tx1"/>
              </a:solidFill>
            </a:endParaRPr>
          </a:p>
        </p:txBody>
      </p:sp>
      <p:graphicFrame>
        <p:nvGraphicFramePr>
          <p:cNvPr id="5" name="Picture Placeholder 4"/>
          <p:cNvGraphicFramePr>
            <a:graphicFrameLocks noGrp="1"/>
          </p:cNvGraphicFramePr>
          <p:nvPr>
            <p:ph type="pic" idx="1"/>
            <p:extLst>
              <p:ext uri="{D42A27DB-BD31-4B8C-83A1-F6EECF244321}">
                <p14:modId xmlns="" xmlns:p14="http://schemas.microsoft.com/office/powerpoint/2010/main" val="199282027"/>
              </p:ext>
            </p:extLst>
          </p:nvPr>
        </p:nvGraphicFramePr>
        <p:xfrm>
          <a:off x="4038600" y="2133600"/>
          <a:ext cx="4724400" cy="2743200"/>
        </p:xfrm>
        <a:graphic>
          <a:graphicData uri="http://schemas.openxmlformats.org/drawingml/2006/table">
            <a:tbl>
              <a:tblPr firstRow="1" firstCol="1" bandRow="1">
                <a:tableStyleId>{5C22544A-7EE6-4342-B048-85BDC9FD1C3A}</a:tableStyleId>
              </a:tblPr>
              <a:tblGrid>
                <a:gridCol w="2310768"/>
                <a:gridCol w="2413632"/>
              </a:tblGrid>
              <a:tr h="817383">
                <a:tc>
                  <a:txBody>
                    <a:bodyPr/>
                    <a:lstStyle/>
                    <a:p>
                      <a:pPr marL="0" marR="0">
                        <a:lnSpc>
                          <a:spcPct val="106000"/>
                        </a:lnSpc>
                        <a:spcBef>
                          <a:spcPts val="0"/>
                        </a:spcBef>
                        <a:spcAft>
                          <a:spcPts val="0"/>
                        </a:spcAft>
                      </a:pPr>
                      <a:r>
                        <a:rPr lang="en-US" sz="1400" b="1" kern="1200" dirty="0">
                          <a:solidFill>
                            <a:schemeClr val="lt1"/>
                          </a:solidFill>
                          <a:effectLst/>
                          <a:latin typeface="+mn-lt"/>
                          <a:ea typeface="+mn-ea"/>
                          <a:cs typeface="+mn-cs"/>
                        </a:rPr>
                        <a:t>Number of female professional journalists </a:t>
                      </a:r>
                      <a:r>
                        <a:rPr lang="ar-SA" sz="1400" b="1" kern="1200" dirty="0">
                          <a:solidFill>
                            <a:schemeClr val="lt1"/>
                          </a:solidFill>
                          <a:effectLst/>
                          <a:latin typeface="+mn-lt"/>
                          <a:ea typeface="+mn-ea"/>
                          <a:cs typeface="+mn-cs"/>
                        </a:rPr>
                        <a:t>  </a:t>
                      </a:r>
                      <a:endParaRPr lang="en-US" sz="1400" b="1" kern="1200" dirty="0">
                        <a:solidFill>
                          <a:schemeClr val="lt1"/>
                        </a:solidFill>
                        <a:effectLst/>
                        <a:latin typeface="+mn-lt"/>
                        <a:ea typeface="+mn-ea"/>
                        <a:cs typeface="+mn-cs"/>
                      </a:endParaRPr>
                    </a:p>
                  </a:txBody>
                  <a:tcPr marL="68580" marR="68580" marT="8255" marB="0"/>
                </a:tc>
                <a:tc>
                  <a:txBody>
                    <a:bodyPr/>
                    <a:lstStyle/>
                    <a:p>
                      <a:pPr marL="0" marR="0" rtl="1">
                        <a:lnSpc>
                          <a:spcPct val="106000"/>
                        </a:lnSpc>
                        <a:spcBef>
                          <a:spcPts val="0"/>
                        </a:spcBef>
                        <a:spcAft>
                          <a:spcPts val="0"/>
                        </a:spcAft>
                      </a:pPr>
                      <a:r>
                        <a:rPr lang="ar-SA" sz="1400" b="1" kern="1200" dirty="0">
                          <a:solidFill>
                            <a:schemeClr val="tx1"/>
                          </a:solidFill>
                          <a:effectLst/>
                          <a:latin typeface="+mn-lt"/>
                          <a:ea typeface="+mn-ea"/>
                          <a:cs typeface="+mn-cs"/>
                        </a:rPr>
                        <a:t>699</a:t>
                      </a:r>
                      <a:r>
                        <a:rPr lang="ar-SA" sz="2000" b="1" kern="1200" dirty="0">
                          <a:solidFill>
                            <a:schemeClr val="lt1"/>
                          </a:solidFill>
                          <a:effectLst/>
                          <a:latin typeface="+mn-lt"/>
                          <a:ea typeface="+mn-ea"/>
                          <a:cs typeface="+mn-cs"/>
                        </a:rPr>
                        <a:t> </a:t>
                      </a:r>
                      <a:endParaRPr lang="en-US" sz="2000" b="1" kern="1200" dirty="0">
                        <a:solidFill>
                          <a:schemeClr val="lt1"/>
                        </a:solidFill>
                        <a:effectLst/>
                        <a:latin typeface="+mn-lt"/>
                        <a:ea typeface="+mn-ea"/>
                        <a:cs typeface="+mn-cs"/>
                      </a:endParaRPr>
                    </a:p>
                  </a:txBody>
                  <a:tcPr marL="68580" marR="68580" marT="8255" marB="0"/>
                </a:tc>
              </a:tr>
              <a:tr h="1186477">
                <a:tc>
                  <a:txBody>
                    <a:bodyPr/>
                    <a:lstStyle/>
                    <a:p>
                      <a:pPr marL="0" marR="0">
                        <a:lnSpc>
                          <a:spcPct val="106000"/>
                        </a:lnSpc>
                        <a:spcBef>
                          <a:spcPts val="0"/>
                        </a:spcBef>
                        <a:spcAft>
                          <a:spcPts val="0"/>
                        </a:spcAft>
                      </a:pPr>
                      <a:r>
                        <a:rPr lang="en-US" sz="1400" dirty="0">
                          <a:effectLst/>
                        </a:rPr>
                        <a:t>Number of experience-qualified female journalists</a:t>
                      </a:r>
                      <a:r>
                        <a:rPr lang="ar-SA" sz="1400" dirty="0">
                          <a:effectLst/>
                        </a:rPr>
                        <a:t>  </a:t>
                      </a:r>
                      <a:endParaRPr lang="en-US" sz="1400" dirty="0">
                        <a:effectLst/>
                        <a:latin typeface="Calibri"/>
                        <a:ea typeface="Calibri"/>
                        <a:cs typeface="Arial"/>
                      </a:endParaRPr>
                    </a:p>
                  </a:txBody>
                  <a:tcPr marL="68580" marR="68580" marT="8255" marB="0"/>
                </a:tc>
                <a:tc>
                  <a:txBody>
                    <a:bodyPr/>
                    <a:lstStyle/>
                    <a:p>
                      <a:pPr marL="0" marR="0" rtl="1">
                        <a:lnSpc>
                          <a:spcPct val="106000"/>
                        </a:lnSpc>
                        <a:spcBef>
                          <a:spcPts val="0"/>
                        </a:spcBef>
                        <a:spcAft>
                          <a:spcPts val="0"/>
                        </a:spcAft>
                      </a:pPr>
                      <a:r>
                        <a:rPr lang="ar-SA" sz="1400" b="1" kern="1200" dirty="0">
                          <a:solidFill>
                            <a:schemeClr val="tx1"/>
                          </a:solidFill>
                          <a:effectLst/>
                          <a:latin typeface="+mn-lt"/>
                          <a:ea typeface="+mn-ea"/>
                          <a:cs typeface="+mn-cs"/>
                        </a:rPr>
                        <a:t>1029</a:t>
                      </a:r>
                      <a:r>
                        <a:rPr lang="ar-SA" sz="2000" dirty="0">
                          <a:effectLst/>
                        </a:rPr>
                        <a:t> </a:t>
                      </a:r>
                      <a:endParaRPr lang="en-US" sz="2000" dirty="0">
                        <a:effectLst/>
                        <a:latin typeface="Calibri"/>
                        <a:ea typeface="Calibri"/>
                        <a:cs typeface="Arial"/>
                      </a:endParaRPr>
                    </a:p>
                  </a:txBody>
                  <a:tcPr marL="68580" marR="68580" marT="8255" marB="0">
                    <a:solidFill>
                      <a:schemeClr val="accent1"/>
                    </a:solidFill>
                  </a:tcPr>
                </a:tc>
              </a:tr>
              <a:tr h="739340">
                <a:tc>
                  <a:txBody>
                    <a:bodyPr/>
                    <a:lstStyle/>
                    <a:p>
                      <a:pPr marL="0" marR="0">
                        <a:lnSpc>
                          <a:spcPct val="106000"/>
                        </a:lnSpc>
                        <a:spcBef>
                          <a:spcPts val="0"/>
                        </a:spcBef>
                        <a:spcAft>
                          <a:spcPts val="0"/>
                        </a:spcAft>
                      </a:pPr>
                      <a:r>
                        <a:rPr lang="en-US" sz="1400" dirty="0">
                          <a:effectLst/>
                        </a:rPr>
                        <a:t>Number of bar-qualified female journalists </a:t>
                      </a:r>
                      <a:endParaRPr lang="en-US" sz="1400" dirty="0">
                        <a:effectLst/>
                        <a:latin typeface="Calibri"/>
                        <a:ea typeface="Calibri"/>
                        <a:cs typeface="Arial"/>
                      </a:endParaRPr>
                    </a:p>
                  </a:txBody>
                  <a:tcPr marL="68580" marR="68580" marT="8255" marB="0"/>
                </a:tc>
                <a:tc>
                  <a:txBody>
                    <a:bodyPr/>
                    <a:lstStyle/>
                    <a:p>
                      <a:pPr marL="0" marR="0" rtl="1">
                        <a:lnSpc>
                          <a:spcPct val="106000"/>
                        </a:lnSpc>
                        <a:spcBef>
                          <a:spcPts val="0"/>
                        </a:spcBef>
                        <a:spcAft>
                          <a:spcPts val="0"/>
                        </a:spcAft>
                      </a:pPr>
                      <a:r>
                        <a:rPr lang="ar-SA" sz="1400" b="1" kern="1200" dirty="0">
                          <a:solidFill>
                            <a:schemeClr val="tx1"/>
                          </a:solidFill>
                          <a:effectLst/>
                          <a:latin typeface="+mn-lt"/>
                          <a:ea typeface="+mn-ea"/>
                          <a:cs typeface="+mn-cs"/>
                        </a:rPr>
                        <a:t>614</a:t>
                      </a:r>
                      <a:r>
                        <a:rPr lang="ar-SA" sz="2000" dirty="0">
                          <a:effectLst/>
                        </a:rPr>
                        <a:t> </a:t>
                      </a:r>
                      <a:endParaRPr lang="en-US" sz="2000" dirty="0">
                        <a:effectLst/>
                        <a:latin typeface="Calibri"/>
                        <a:ea typeface="Calibri"/>
                        <a:cs typeface="Arial"/>
                      </a:endParaRPr>
                    </a:p>
                  </a:txBody>
                  <a:tcPr marL="68580" marR="68580" marT="8255" marB="0">
                    <a:solidFill>
                      <a:schemeClr val="accent1"/>
                    </a:solidFill>
                  </a:tcPr>
                </a:tc>
              </a:tr>
            </a:tbl>
          </a:graphicData>
        </a:graphic>
      </p:graphicFrame>
      <p:sp>
        <p:nvSpPr>
          <p:cNvPr id="4" name="Text Placeholder 3"/>
          <p:cNvSpPr>
            <a:spLocks noGrp="1"/>
          </p:cNvSpPr>
          <p:nvPr>
            <p:ph type="body" sz="half" idx="2"/>
          </p:nvPr>
        </p:nvSpPr>
        <p:spPr>
          <a:xfrm>
            <a:off x="685800" y="1828800"/>
            <a:ext cx="3124200" cy="3810000"/>
          </a:xfrm>
        </p:spPr>
        <p:txBody>
          <a:bodyPr/>
          <a:lstStyle/>
          <a:p>
            <a:pPr algn="just"/>
            <a:r>
              <a:rPr lang="en-US" sz="1800" dirty="0" smtClean="0"/>
              <a:t>Traditionally, journalism has been a male-dominated profession in Sudan; however, the influx of female graduates from the universities across the country has increased the job opportunities for female journalists over the past years. Conversely, gender inequalities still exist, leaving women behind when it comes to working conditions.</a:t>
            </a:r>
            <a:endParaRPr lang="en-US" sz="1800" dirty="0"/>
          </a:p>
        </p:txBody>
      </p:sp>
      <p:pic>
        <p:nvPicPr>
          <p:cNvPr id="6" name="صورة 2" descr="C:\Users\naglaem\Desktop\img_girls-ly1382090303_617.gif"/>
          <p:cNvPicPr/>
          <p:nvPr/>
        </p:nvPicPr>
        <p:blipFill>
          <a:blip r:embed="rId2" cstate="print"/>
          <a:srcRect/>
          <a:stretch>
            <a:fillRect/>
          </a:stretch>
        </p:blipFill>
        <p:spPr bwMode="auto">
          <a:xfrm>
            <a:off x="8382000" y="5867400"/>
            <a:ext cx="457200" cy="609600"/>
          </a:xfrm>
          <a:prstGeom prst="rect">
            <a:avLst/>
          </a:prstGeom>
          <a:noFill/>
          <a:ln w="9525">
            <a:noFill/>
            <a:miter lim="800000"/>
            <a:headEnd/>
            <a:tailEnd/>
          </a:ln>
        </p:spPr>
      </p:pic>
      <p:sp>
        <p:nvSpPr>
          <p:cNvPr id="8" name="TextBox 7"/>
          <p:cNvSpPr txBox="1"/>
          <p:nvPr/>
        </p:nvSpPr>
        <p:spPr>
          <a:xfrm>
            <a:off x="1219200" y="1219200"/>
            <a:ext cx="5715000" cy="461665"/>
          </a:xfrm>
          <a:prstGeom prst="rect">
            <a:avLst/>
          </a:prstGeom>
          <a:noFill/>
        </p:spPr>
        <p:txBody>
          <a:bodyPr wrap="square" rtlCol="0">
            <a:spAutoFit/>
          </a:bodyPr>
          <a:lstStyle/>
          <a:p>
            <a:r>
              <a:rPr lang="en-US" sz="2400" b="1" dirty="0" smtClean="0">
                <a:solidFill>
                  <a:schemeClr val="tx2"/>
                </a:solidFill>
                <a:latin typeface="+mj-lt"/>
                <a:ea typeface="+mj-ea"/>
                <a:cs typeface="+mj-cs"/>
              </a:rPr>
              <a:t>Female journalists in Sudan:</a:t>
            </a:r>
            <a:endParaRPr lang="en-US" sz="2400" b="1" dirty="0">
              <a:solidFill>
                <a:schemeClr val="tx2"/>
              </a:solidFill>
              <a:latin typeface="+mj-lt"/>
              <a:ea typeface="+mj-ea"/>
              <a:cs typeface="+mj-cs"/>
            </a:endParaRPr>
          </a:p>
        </p:txBody>
      </p:sp>
    </p:spTree>
    <p:extLst>
      <p:ext uri="{BB962C8B-B14F-4D97-AF65-F5344CB8AC3E}">
        <p14:creationId xmlns="" xmlns:p14="http://schemas.microsoft.com/office/powerpoint/2010/main" val="2542658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81000"/>
            <a:ext cx="8077201" cy="1295400"/>
          </a:xfrm>
        </p:spPr>
        <p:txBody>
          <a:bodyPr/>
          <a:lstStyle/>
          <a:p>
            <a:r>
              <a:rPr lang="en-US" sz="3200" b="1" dirty="0" smtClean="0">
                <a:solidFill>
                  <a:schemeClr val="tx2"/>
                </a:solidFill>
                <a:latin typeface="+mj-lt"/>
                <a:ea typeface="+mj-ea"/>
                <a:cs typeface="+mj-cs"/>
              </a:rPr>
              <a:t/>
            </a:r>
            <a:br>
              <a:rPr lang="en-US" sz="3200" b="1" dirty="0" smtClean="0">
                <a:solidFill>
                  <a:schemeClr val="tx2"/>
                </a:solidFill>
                <a:latin typeface="+mj-lt"/>
                <a:ea typeface="+mj-ea"/>
                <a:cs typeface="+mj-cs"/>
              </a:rPr>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2000" b="1" dirty="0" smtClean="0">
                <a:solidFill>
                  <a:schemeClr val="tx2"/>
                </a:solidFill>
              </a:rPr>
              <a:t>Bridging the male-female recruiting gap in the Media:  </a:t>
            </a:r>
            <a:endParaRPr lang="en-US" sz="2000" dirty="0"/>
          </a:p>
        </p:txBody>
      </p:sp>
      <p:sp>
        <p:nvSpPr>
          <p:cNvPr id="3" name="Content Placeholder 2"/>
          <p:cNvSpPr>
            <a:spLocks noGrp="1"/>
          </p:cNvSpPr>
          <p:nvPr>
            <p:ph idx="1"/>
          </p:nvPr>
        </p:nvSpPr>
        <p:spPr>
          <a:xfrm>
            <a:off x="76200" y="2285999"/>
            <a:ext cx="9067800" cy="3846513"/>
          </a:xfrm>
        </p:spPr>
        <p:txBody>
          <a:bodyPr/>
          <a:lstStyle/>
          <a:p>
            <a:pPr lvl="0" algn="just"/>
            <a:r>
              <a:rPr lang="en-US" sz="1800" dirty="0">
                <a:solidFill>
                  <a:schemeClr val="tx1"/>
                </a:solidFill>
              </a:rPr>
              <a:t>There was no wide recruiting gap before, but there existed a lack of media channels infrastructure, as there was only one broadcasting corporation and one TV channel. But now with the various number of media corporations the number of female employees has increased to represent 40% of total labor force of press corps, and also 40% of labor force in the Sudanese Broadcasting Corporation.   </a:t>
            </a:r>
          </a:p>
          <a:p>
            <a:pPr algn="just"/>
            <a:r>
              <a:rPr lang="en-US" sz="1800" dirty="0">
                <a:solidFill>
                  <a:schemeClr val="tx1"/>
                </a:solidFill>
              </a:rPr>
              <a:t>Sudanese women have greatly benefited from training and capacity building programs organized by various government and non-government institutions in various educational and computer literacy fields, as well as from vocational training programs and participation opportunities in local, regional and international media forums</a:t>
            </a:r>
            <a:endParaRPr lang="en-US" sz="1800" dirty="0"/>
          </a:p>
        </p:txBody>
      </p:sp>
      <p:pic>
        <p:nvPicPr>
          <p:cNvPr id="4" name="صورة 2" descr="C:\Users\naglaem\Desktop\img_girls-ly1382090303_617.gif"/>
          <p:cNvPicPr/>
          <p:nvPr/>
        </p:nvPicPr>
        <p:blipFill>
          <a:blip r:embed="rId2" cstate="print"/>
          <a:srcRect/>
          <a:stretch>
            <a:fillRect/>
          </a:stretch>
        </p:blipFill>
        <p:spPr bwMode="auto">
          <a:xfrm>
            <a:off x="8382000" y="57912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3549902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chemeClr val="tx2"/>
                </a:solidFill>
              </a:rPr>
              <a:t>Modern Technology &amp; its effect on Sudanese Women Progress</a:t>
            </a:r>
            <a:r>
              <a:rPr lang="en-US" sz="2400" b="1" dirty="0" smtClean="0">
                <a:solidFill>
                  <a:schemeClr val="tx2"/>
                </a:solidFill>
              </a:rPr>
              <a:t>:</a:t>
            </a:r>
            <a:endParaRPr lang="en-US" sz="2400" dirty="0"/>
          </a:p>
        </p:txBody>
      </p:sp>
      <p:sp>
        <p:nvSpPr>
          <p:cNvPr id="3" name="Content Placeholder 2"/>
          <p:cNvSpPr>
            <a:spLocks noGrp="1"/>
          </p:cNvSpPr>
          <p:nvPr>
            <p:ph idx="1"/>
          </p:nvPr>
        </p:nvSpPr>
        <p:spPr>
          <a:xfrm>
            <a:off x="228600" y="2667000"/>
            <a:ext cx="8726488" cy="3657599"/>
          </a:xfrm>
        </p:spPr>
        <p:txBody>
          <a:bodyPr/>
          <a:lstStyle/>
          <a:p>
            <a:pPr lvl="0" algn="just"/>
            <a:r>
              <a:rPr lang="en-US" sz="1800" dirty="0">
                <a:solidFill>
                  <a:schemeClr val="tx1"/>
                </a:solidFill>
                <a:latin typeface="+mn-lt"/>
                <a:ea typeface="+mn-ea"/>
                <a:cs typeface="+mn-cs"/>
              </a:rPr>
              <a:t>With the introduction of the e-government system in government institutions, intensive IT courses have been arranged for government staff members at all levels, within Sudan and abroad.</a:t>
            </a:r>
          </a:p>
          <a:p>
            <a:pPr lvl="0" algn="just"/>
            <a:r>
              <a:rPr lang="en-US" sz="1800" dirty="0">
                <a:solidFill>
                  <a:schemeClr val="tx1"/>
                </a:solidFill>
                <a:latin typeface="+mn-lt"/>
                <a:ea typeface="+mn-ea"/>
                <a:cs typeface="+mn-cs"/>
              </a:rPr>
              <a:t> IT and computer studies have also been incorporated as essential subjects within the general education curriculum and are delivered by specialist trainers. Further, the introduction of IT literacy programs has been of great help to government female staff members</a:t>
            </a:r>
            <a:r>
              <a:rPr lang="en-US" sz="1800" dirty="0" smtClean="0">
                <a:solidFill>
                  <a:schemeClr val="tx1"/>
                </a:solidFill>
                <a:latin typeface="+mn-lt"/>
                <a:ea typeface="+mn-ea"/>
                <a:cs typeface="+mn-cs"/>
              </a:rPr>
              <a:t>.</a:t>
            </a:r>
            <a:endParaRPr lang="en-US" sz="1800" dirty="0">
              <a:solidFill>
                <a:schemeClr val="tx1"/>
              </a:solidFill>
              <a:latin typeface="+mn-lt"/>
              <a:ea typeface="+mn-ea"/>
              <a:cs typeface="+mn-cs"/>
            </a:endParaRPr>
          </a:p>
        </p:txBody>
      </p:sp>
      <p:pic>
        <p:nvPicPr>
          <p:cNvPr id="4" name="صورة 2" descr="C:\Users\naglaem\Desktop\img_girls-ly1382090303_617.gif"/>
          <p:cNvPicPr/>
          <p:nvPr/>
        </p:nvPicPr>
        <p:blipFill>
          <a:blip r:embed="rId2" cstate="print"/>
          <a:srcRect/>
          <a:stretch>
            <a:fillRect/>
          </a:stretch>
        </p:blipFill>
        <p:spPr bwMode="auto">
          <a:xfrm>
            <a:off x="8382000" y="59436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4231068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Modern Technology &amp; its effect on Sudanese Women Progress:</a:t>
            </a:r>
            <a:endParaRPr lang="en-US" sz="2400" dirty="0"/>
          </a:p>
        </p:txBody>
      </p:sp>
      <p:sp>
        <p:nvSpPr>
          <p:cNvPr id="3" name="Content Placeholder 2"/>
          <p:cNvSpPr>
            <a:spLocks noGrp="1"/>
          </p:cNvSpPr>
          <p:nvPr>
            <p:ph idx="1"/>
          </p:nvPr>
        </p:nvSpPr>
        <p:spPr>
          <a:xfrm>
            <a:off x="152400" y="2438400"/>
            <a:ext cx="8802688" cy="4114799"/>
          </a:xfrm>
        </p:spPr>
        <p:txBody>
          <a:bodyPr/>
          <a:lstStyle/>
          <a:p>
            <a:pPr lvl="0" algn="just"/>
            <a:r>
              <a:rPr lang="en-US" sz="1600" dirty="0" smtClean="0">
                <a:solidFill>
                  <a:schemeClr val="tx1"/>
                </a:solidFill>
                <a:latin typeface="+mn-lt"/>
                <a:ea typeface="+mn-ea"/>
                <a:cs typeface="+mn-cs"/>
              </a:rPr>
              <a:t>There is considerable evidence that IT literacy Programs promote participation of rural women in social life.</a:t>
            </a:r>
          </a:p>
          <a:p>
            <a:pPr algn="just"/>
            <a:r>
              <a:rPr lang="en-US" sz="1600" dirty="0" smtClean="0">
                <a:solidFill>
                  <a:schemeClr val="tx1"/>
                </a:solidFill>
                <a:latin typeface="+mn-lt"/>
                <a:ea typeface="+mn-ea"/>
                <a:cs typeface="+mn-cs"/>
              </a:rPr>
              <a:t>Proper </a:t>
            </a:r>
            <a:r>
              <a:rPr lang="en-US" sz="1600" dirty="0">
                <a:solidFill>
                  <a:schemeClr val="tx1"/>
                </a:solidFill>
                <a:latin typeface="+mn-lt"/>
                <a:ea typeface="+mn-ea"/>
                <a:cs typeface="+mn-cs"/>
              </a:rPr>
              <a:t>implantation and maximum utilization of social media channels as means of awareness help empower women &amp; raise their living standards and enhance their communal participation through a secure and reliable channel of communication</a:t>
            </a:r>
            <a:r>
              <a:rPr lang="en-US" sz="1600" dirty="0" smtClean="0">
                <a:solidFill>
                  <a:schemeClr val="tx1"/>
                </a:solidFill>
                <a:latin typeface="+mn-lt"/>
                <a:ea typeface="+mn-ea"/>
                <a:cs typeface="+mn-cs"/>
              </a:rPr>
              <a:t>.</a:t>
            </a:r>
          </a:p>
          <a:p>
            <a:pPr algn="just"/>
            <a:r>
              <a:rPr lang="en-US" sz="1600" dirty="0" smtClean="0">
                <a:solidFill>
                  <a:schemeClr val="tx1"/>
                </a:solidFill>
                <a:latin typeface="+mn-lt"/>
                <a:ea typeface="+mn-ea"/>
                <a:cs typeface="+mn-cs"/>
              </a:rPr>
              <a:t> </a:t>
            </a:r>
            <a:r>
              <a:rPr lang="en-US" sz="1600" dirty="0">
                <a:solidFill>
                  <a:schemeClr val="tx1"/>
                </a:solidFill>
                <a:latin typeface="+mn-lt"/>
                <a:ea typeface="+mn-ea"/>
                <a:cs typeface="+mn-cs"/>
              </a:rPr>
              <a:t>At certain levels women have taken a daring step to access international markets and get engaged in electronic commerce dealings through the Internet. </a:t>
            </a:r>
          </a:p>
          <a:p>
            <a:pPr lvl="0" algn="just"/>
            <a:r>
              <a:rPr lang="en-US" sz="1600" dirty="0">
                <a:solidFill>
                  <a:schemeClr val="tx1"/>
                </a:solidFill>
                <a:latin typeface="+mn-lt"/>
                <a:ea typeface="+mn-ea"/>
                <a:cs typeface="+mn-cs"/>
              </a:rPr>
              <a:t>Use of Internet and social media means has also come as a life jacket for rural women who are subject to certain traditional restrictions, as it opens a window for them upon the outside world. </a:t>
            </a:r>
            <a:endParaRPr lang="en-US" sz="1600" dirty="0" smtClean="0">
              <a:solidFill>
                <a:schemeClr val="tx1"/>
              </a:solidFill>
              <a:latin typeface="+mn-lt"/>
              <a:ea typeface="+mn-ea"/>
              <a:cs typeface="+mn-cs"/>
            </a:endParaRPr>
          </a:p>
          <a:p>
            <a:pPr lvl="0" algn="just"/>
            <a:r>
              <a:rPr lang="en-US" sz="1600" dirty="0" smtClean="0">
                <a:solidFill>
                  <a:schemeClr val="tx1"/>
                </a:solidFill>
                <a:latin typeface="+mn-lt"/>
                <a:ea typeface="+mn-ea"/>
                <a:cs typeface="+mn-cs"/>
              </a:rPr>
              <a:t>Expert </a:t>
            </a:r>
            <a:r>
              <a:rPr lang="en-US" sz="1600" dirty="0">
                <a:solidFill>
                  <a:schemeClr val="tx1"/>
                </a:solidFill>
                <a:latin typeface="+mn-lt"/>
                <a:ea typeface="+mn-ea"/>
                <a:cs typeface="+mn-cs"/>
              </a:rPr>
              <a:t>researches have revealed that females, in rural areas, are more interested in using social media channels than their male counterparts</a:t>
            </a:r>
            <a:r>
              <a:rPr lang="en-US" sz="2000" dirty="0">
                <a:solidFill>
                  <a:schemeClr val="tx1"/>
                </a:solidFill>
                <a:latin typeface="+mn-lt"/>
                <a:ea typeface="+mn-ea"/>
                <a:cs typeface="+mn-cs"/>
              </a:rPr>
              <a:t>.                   </a:t>
            </a:r>
          </a:p>
        </p:txBody>
      </p:sp>
      <p:pic>
        <p:nvPicPr>
          <p:cNvPr id="4" name="صورة 2" descr="C:\Users\naglaem\Desktop\img_girls-ly1382090303_617.gif"/>
          <p:cNvPicPr/>
          <p:nvPr/>
        </p:nvPicPr>
        <p:blipFill>
          <a:blip r:embed="rId2" cstate="print"/>
          <a:srcRect/>
          <a:stretch>
            <a:fillRect/>
          </a:stretch>
        </p:blipFill>
        <p:spPr bwMode="auto">
          <a:xfrm>
            <a:off x="8458200" y="60198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1816811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313"/>
            <a:ext cx="8077200" cy="1614487"/>
          </a:xfrm>
        </p:spPr>
        <p:txBody>
          <a:bodyPr/>
          <a:lstStyle/>
          <a:p>
            <a:pPr algn="just"/>
            <a:r>
              <a:rPr lang="en-US" sz="2400" b="1" dirty="0">
                <a:solidFill>
                  <a:schemeClr val="tx2"/>
                </a:solidFill>
              </a:rPr>
              <a:t>Use of Information and Communication Technology to </a:t>
            </a:r>
            <a:r>
              <a:rPr lang="en-US" sz="2400" b="1" dirty="0" smtClean="0"/>
              <a:t>facilitate </a:t>
            </a:r>
            <a:r>
              <a:rPr lang="en-US" sz="2400" b="1" dirty="0" smtClean="0"/>
              <a:t>Training  &amp; </a:t>
            </a:r>
            <a:r>
              <a:rPr lang="en-US" sz="2400" b="1" dirty="0">
                <a:solidFill>
                  <a:schemeClr val="tx2"/>
                </a:solidFill>
              </a:rPr>
              <a:t>primary health service provision </a:t>
            </a:r>
            <a:r>
              <a:rPr lang="en-US" sz="2400" b="1" dirty="0" smtClean="0">
                <a:solidFill>
                  <a:schemeClr val="tx2"/>
                </a:solidFill>
              </a:rPr>
              <a:t>for </a:t>
            </a:r>
            <a:r>
              <a:rPr lang="en-US" sz="2400" b="1" dirty="0">
                <a:solidFill>
                  <a:schemeClr val="tx2"/>
                </a:solidFill>
              </a:rPr>
              <a:t>rural women in Sudan (Gezira State</a:t>
            </a:r>
            <a:r>
              <a:rPr lang="en-US" sz="2400" b="1" dirty="0" smtClean="0">
                <a:solidFill>
                  <a:schemeClr val="tx2"/>
                </a:solidFill>
              </a:rPr>
              <a:t>):</a:t>
            </a:r>
            <a:endParaRPr lang="en-US" sz="2400" dirty="0"/>
          </a:p>
        </p:txBody>
      </p:sp>
      <p:sp>
        <p:nvSpPr>
          <p:cNvPr id="3" name="Content Placeholder 2"/>
          <p:cNvSpPr>
            <a:spLocks noGrp="1"/>
          </p:cNvSpPr>
          <p:nvPr>
            <p:ph idx="1"/>
          </p:nvPr>
        </p:nvSpPr>
        <p:spPr>
          <a:xfrm>
            <a:off x="76200" y="2514600"/>
            <a:ext cx="8878888" cy="3617912"/>
          </a:xfrm>
        </p:spPr>
        <p:txBody>
          <a:bodyPr/>
          <a:lstStyle/>
          <a:p>
            <a:pPr lvl="0" algn="just"/>
            <a:r>
              <a:rPr lang="en-US" sz="1800" dirty="0">
                <a:solidFill>
                  <a:schemeClr val="tx1"/>
                </a:solidFill>
              </a:rPr>
              <a:t>The implementation of family medicine faces many challenges in Africa in general and in Sudan specifically. </a:t>
            </a:r>
            <a:endParaRPr lang="en-US" sz="1800" dirty="0" smtClean="0">
              <a:solidFill>
                <a:schemeClr val="tx1"/>
              </a:solidFill>
            </a:endParaRPr>
          </a:p>
          <a:p>
            <a:pPr lvl="0" algn="just"/>
            <a:r>
              <a:rPr lang="en-US" sz="1800" dirty="0" smtClean="0">
                <a:solidFill>
                  <a:schemeClr val="tx1"/>
                </a:solidFill>
              </a:rPr>
              <a:t>These challenges </a:t>
            </a:r>
            <a:r>
              <a:rPr lang="en-US" sz="1800" dirty="0">
                <a:solidFill>
                  <a:schemeClr val="tx1"/>
                </a:solidFill>
              </a:rPr>
              <a:t>include: poverty, focus on hospital care, poor training capacity, drainage of doctors towards rich or more developed countries, and an upsurge of refugees with high demand on services in some localities and states. </a:t>
            </a:r>
          </a:p>
          <a:p>
            <a:pPr lvl="0" algn="just"/>
            <a:r>
              <a:rPr lang="en-US" sz="1800" dirty="0">
                <a:solidFill>
                  <a:schemeClr val="tx1"/>
                </a:solidFill>
              </a:rPr>
              <a:t>This has been evident in Sudan, and in the Gezira State in particular a significant gap was identified in this context, reflecting a considerably low ratio of primary health doctors to resident population.</a:t>
            </a:r>
          </a:p>
          <a:p>
            <a:endParaRPr lang="en-US" sz="2400" dirty="0"/>
          </a:p>
        </p:txBody>
      </p:sp>
      <p:pic>
        <p:nvPicPr>
          <p:cNvPr id="4" name="صورة 2" descr="C:\Users\naglaem\Desktop\img_girls-ly1382090303_617.gif"/>
          <p:cNvPicPr/>
          <p:nvPr/>
        </p:nvPicPr>
        <p:blipFill>
          <a:blip r:embed="rId2" cstate="print"/>
          <a:srcRect/>
          <a:stretch>
            <a:fillRect/>
          </a:stretch>
        </p:blipFill>
        <p:spPr bwMode="auto">
          <a:xfrm>
            <a:off x="8305800" y="57912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1267902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438399"/>
            <a:ext cx="8650288" cy="3694113"/>
          </a:xfrm>
        </p:spPr>
        <p:txBody>
          <a:bodyPr/>
          <a:lstStyle/>
          <a:p>
            <a:pPr marL="0" lvl="0" indent="0" algn="just">
              <a:buNone/>
            </a:pPr>
            <a:r>
              <a:rPr lang="en-US" sz="1800" dirty="0">
                <a:solidFill>
                  <a:schemeClr val="tx1"/>
                </a:solidFill>
                <a:latin typeface="+mn-lt"/>
                <a:ea typeface="+mn-ea"/>
                <a:cs typeface="+mn-cs"/>
              </a:rPr>
              <a:t>As a </a:t>
            </a:r>
            <a:r>
              <a:rPr lang="en-US" sz="1800" dirty="0" smtClean="0">
                <a:solidFill>
                  <a:schemeClr val="tx1"/>
                </a:solidFill>
                <a:latin typeface="+mn-lt"/>
                <a:ea typeface="+mn-ea"/>
                <a:cs typeface="+mn-cs"/>
              </a:rPr>
              <a:t>solution, </a:t>
            </a:r>
            <a:r>
              <a:rPr lang="en-US" sz="1800" dirty="0">
                <a:solidFill>
                  <a:schemeClr val="tx1"/>
                </a:solidFill>
                <a:latin typeface="+mn-lt"/>
                <a:ea typeface="+mn-ea"/>
                <a:cs typeface="+mn-cs"/>
              </a:rPr>
              <a:t>the Government of Sudan according to national strategies, plans and policies used Information and communication technology (ICT) to implement specific projects in the health sector (e - health).This was done through</a:t>
            </a:r>
            <a:r>
              <a:rPr lang="en-US" sz="1800" dirty="0" smtClean="0">
                <a:solidFill>
                  <a:schemeClr val="tx1"/>
                </a:solidFill>
                <a:latin typeface="+mn-lt"/>
                <a:ea typeface="+mn-ea"/>
                <a:cs typeface="+mn-cs"/>
              </a:rPr>
              <a:t>:</a:t>
            </a:r>
          </a:p>
          <a:p>
            <a:pPr marL="0" lvl="0" indent="0" algn="just">
              <a:buNone/>
            </a:pPr>
            <a:endParaRPr lang="en-US" sz="1800" dirty="0">
              <a:solidFill>
                <a:schemeClr val="tx1"/>
              </a:solidFill>
              <a:latin typeface="+mn-lt"/>
              <a:ea typeface="+mn-ea"/>
              <a:cs typeface="+mn-cs"/>
            </a:endParaRPr>
          </a:p>
          <a:p>
            <a:pPr lvl="0" algn="just"/>
            <a:r>
              <a:rPr lang="en-US" sz="1800" dirty="0">
                <a:solidFill>
                  <a:schemeClr val="tx1"/>
                </a:solidFill>
                <a:latin typeface="+mn-lt"/>
                <a:ea typeface="+mn-ea"/>
                <a:cs typeface="+mn-cs"/>
              </a:rPr>
              <a:t>Provision of health care in a distance (</a:t>
            </a:r>
            <a:r>
              <a:rPr lang="en-US" sz="1800" dirty="0" smtClean="0">
                <a:solidFill>
                  <a:schemeClr val="tx1"/>
                </a:solidFill>
                <a:latin typeface="+mn-lt"/>
                <a:ea typeface="+mn-ea"/>
                <a:cs typeface="+mn-cs"/>
              </a:rPr>
              <a:t>tele - medicine),</a:t>
            </a:r>
          </a:p>
          <a:p>
            <a:pPr lvl="0" algn="just">
              <a:buNone/>
            </a:pPr>
            <a:endParaRPr lang="en-US" sz="1800" dirty="0">
              <a:solidFill>
                <a:schemeClr val="tx1"/>
              </a:solidFill>
              <a:latin typeface="+mn-lt"/>
              <a:ea typeface="+mn-ea"/>
              <a:cs typeface="+mn-cs"/>
            </a:endParaRPr>
          </a:p>
          <a:p>
            <a:pPr lvl="0" algn="just"/>
            <a:r>
              <a:rPr lang="en-US" sz="1800" dirty="0">
                <a:solidFill>
                  <a:schemeClr val="tx1"/>
                </a:solidFill>
                <a:latin typeface="+mn-lt"/>
                <a:ea typeface="+mn-ea"/>
                <a:cs typeface="+mn-cs"/>
              </a:rPr>
              <a:t>Facilitation of medical education (e-learning), </a:t>
            </a:r>
            <a:r>
              <a:rPr lang="en-US" sz="1800" dirty="0" smtClean="0">
                <a:solidFill>
                  <a:schemeClr val="tx1"/>
                </a:solidFill>
                <a:latin typeface="+mn-lt"/>
                <a:ea typeface="+mn-ea"/>
                <a:cs typeface="+mn-cs"/>
              </a:rPr>
              <a:t>and</a:t>
            </a:r>
          </a:p>
          <a:p>
            <a:pPr lvl="0" algn="just"/>
            <a:endParaRPr lang="en-US" sz="1800" dirty="0">
              <a:solidFill>
                <a:schemeClr val="tx1"/>
              </a:solidFill>
              <a:latin typeface="+mn-lt"/>
              <a:ea typeface="+mn-ea"/>
              <a:cs typeface="+mn-cs"/>
            </a:endParaRPr>
          </a:p>
          <a:p>
            <a:pPr lvl="0" algn="just"/>
            <a:r>
              <a:rPr lang="en-US" sz="1800" dirty="0">
                <a:solidFill>
                  <a:schemeClr val="tx1"/>
                </a:solidFill>
                <a:latin typeface="+mn-lt"/>
                <a:ea typeface="+mn-ea"/>
                <a:cs typeface="+mn-cs"/>
              </a:rPr>
              <a:t>Management of patients’ information (electronic medical records, EMRs). </a:t>
            </a:r>
          </a:p>
        </p:txBody>
      </p:sp>
      <p:pic>
        <p:nvPicPr>
          <p:cNvPr id="4" name="صورة 2" descr="C:\Users\naglaem\Desktop\img_girls-ly1382090303_617.gif"/>
          <p:cNvPicPr/>
          <p:nvPr/>
        </p:nvPicPr>
        <p:blipFill>
          <a:blip r:embed="rId2" cstate="print"/>
          <a:srcRect/>
          <a:stretch>
            <a:fillRect/>
          </a:stretch>
        </p:blipFill>
        <p:spPr bwMode="auto">
          <a:xfrm>
            <a:off x="8382000" y="58674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3459998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4313"/>
            <a:ext cx="7953375" cy="1462087"/>
          </a:xfrm>
        </p:spPr>
        <p:txBody>
          <a:bodyPr/>
          <a:lstStyle/>
          <a:p>
            <a:pPr algn="just"/>
            <a:r>
              <a:rPr lang="en-US" sz="2000" b="1" dirty="0"/>
              <a:t>The Gezira Family Medicine Project (GFMP) as a Model:</a:t>
            </a:r>
          </a:p>
        </p:txBody>
      </p:sp>
      <p:sp>
        <p:nvSpPr>
          <p:cNvPr id="3" name="Content Placeholder 2"/>
          <p:cNvSpPr>
            <a:spLocks noGrp="1"/>
          </p:cNvSpPr>
          <p:nvPr>
            <p:ph idx="1"/>
          </p:nvPr>
        </p:nvSpPr>
        <p:spPr>
          <a:xfrm>
            <a:off x="228600" y="2438399"/>
            <a:ext cx="8726488" cy="3505201"/>
          </a:xfrm>
        </p:spPr>
        <p:txBody>
          <a:bodyPr/>
          <a:lstStyle/>
          <a:p>
            <a:pPr lvl="0" algn="just"/>
            <a:r>
              <a:rPr lang="en-US" sz="1800" dirty="0">
                <a:solidFill>
                  <a:schemeClr val="tx1"/>
                </a:solidFill>
                <a:latin typeface="+mn-lt"/>
                <a:ea typeface="+mn-ea"/>
                <a:cs typeface="+mn-cs"/>
              </a:rPr>
              <a:t>The Gezira Family Medicine Project (GFMP) in the Gezira state was based on the fact that better health services outcomes are related to the quality of primary health care available. If present it assists in lowering mortality rates, especially in the rural areas where rural women suffer increased maternal mortality rates</a:t>
            </a:r>
            <a:r>
              <a:rPr lang="en-US" sz="1800" dirty="0" smtClean="0">
                <a:solidFill>
                  <a:schemeClr val="tx1"/>
                </a:solidFill>
                <a:latin typeface="+mn-lt"/>
                <a:ea typeface="+mn-ea"/>
                <a:cs typeface="+mn-cs"/>
              </a:rPr>
              <a:t>.</a:t>
            </a:r>
          </a:p>
          <a:p>
            <a:pPr lvl="0" algn="just">
              <a:buNone/>
            </a:pPr>
            <a:endParaRPr lang="en-US" sz="1800" dirty="0">
              <a:solidFill>
                <a:schemeClr val="tx1"/>
              </a:solidFill>
              <a:latin typeface="+mn-lt"/>
              <a:ea typeface="+mn-ea"/>
              <a:cs typeface="+mn-cs"/>
            </a:endParaRPr>
          </a:p>
          <a:p>
            <a:pPr lvl="0" algn="just"/>
            <a:r>
              <a:rPr lang="en-US" sz="1800" dirty="0">
                <a:solidFill>
                  <a:schemeClr val="tx1"/>
                </a:solidFill>
                <a:latin typeface="+mn-lt"/>
                <a:ea typeface="+mn-ea"/>
                <a:cs typeface="+mn-cs"/>
              </a:rPr>
              <a:t>The main objective of the project was to train graduate doctors in family medicine by means of 2 years (in – service) Master Degree </a:t>
            </a:r>
            <a:r>
              <a:rPr lang="en-US" sz="1800" dirty="0" err="1">
                <a:solidFill>
                  <a:schemeClr val="tx1"/>
                </a:solidFill>
                <a:latin typeface="+mn-lt"/>
                <a:ea typeface="+mn-ea"/>
                <a:cs typeface="+mn-cs"/>
              </a:rPr>
              <a:t>Programme</a:t>
            </a:r>
            <a:r>
              <a:rPr lang="en-US" sz="1800" dirty="0">
                <a:solidFill>
                  <a:schemeClr val="tx1"/>
                </a:solidFill>
                <a:latin typeface="+mn-lt"/>
                <a:ea typeface="+mn-ea"/>
                <a:cs typeface="+mn-cs"/>
              </a:rPr>
              <a:t>, and to provide accessible and affordable primary care based health services in rural areas with ICT being fully integrated in it.</a:t>
            </a:r>
          </a:p>
        </p:txBody>
      </p:sp>
      <p:pic>
        <p:nvPicPr>
          <p:cNvPr id="4" name="صورة 2" descr="C:\Users\naglaem\Desktop\img_girls-ly1382090303_617.gif"/>
          <p:cNvPicPr/>
          <p:nvPr/>
        </p:nvPicPr>
        <p:blipFill>
          <a:blip r:embed="rId2" cstate="print"/>
          <a:srcRect/>
          <a:stretch>
            <a:fillRect/>
          </a:stretch>
        </p:blipFill>
        <p:spPr bwMode="auto">
          <a:xfrm>
            <a:off x="8458200" y="57150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959840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50938" y="838200"/>
            <a:ext cx="7793037" cy="838200"/>
          </a:xfrm>
          <a:noFill/>
          <a:ln/>
        </p:spPr>
        <p:txBody>
          <a:bodyPr lIns="92075" tIns="46038" rIns="92075" bIns="46038" anchor="ctr"/>
          <a:lstStyle/>
          <a:p>
            <a:r>
              <a:rPr lang="en-US" sz="2800" b="1" dirty="0">
                <a:solidFill>
                  <a:schemeClr val="tx2"/>
                </a:solidFill>
                <a:latin typeface="+mj-lt"/>
                <a:ea typeface="+mj-ea"/>
                <a:cs typeface="+mj-cs"/>
              </a:rPr>
              <a:t>Background:</a:t>
            </a:r>
            <a:endParaRPr lang="en-US" sz="2800" dirty="0">
              <a:solidFill>
                <a:schemeClr val="tx2"/>
              </a:solidFill>
              <a:latin typeface="+mj-lt"/>
              <a:ea typeface="+mj-ea"/>
              <a:cs typeface="+mj-cs"/>
            </a:endParaRPr>
          </a:p>
        </p:txBody>
      </p:sp>
      <p:sp>
        <p:nvSpPr>
          <p:cNvPr id="5123" name="Rectangle 3"/>
          <p:cNvSpPr>
            <a:spLocks noGrp="1" noChangeArrowheads="1"/>
          </p:cNvSpPr>
          <p:nvPr>
            <p:ph type="body" idx="1"/>
          </p:nvPr>
        </p:nvSpPr>
        <p:spPr>
          <a:xfrm>
            <a:off x="762000" y="1981200"/>
            <a:ext cx="8193088" cy="4151313"/>
          </a:xfrm>
          <a:noFill/>
          <a:ln/>
        </p:spPr>
        <p:txBody>
          <a:bodyPr lIns="182562" tIns="46038" rIns="182562" bIns="46038"/>
          <a:lstStyle/>
          <a:p>
            <a:pPr lvl="0" algn="just"/>
            <a:r>
              <a:rPr lang="en-US" sz="2000" dirty="0" smtClean="0">
                <a:solidFill>
                  <a:schemeClr val="tx1"/>
                </a:solidFill>
                <a:latin typeface="+mn-lt"/>
                <a:ea typeface="+mn-ea"/>
                <a:cs typeface="+mn-cs"/>
              </a:rPr>
              <a:t>Information </a:t>
            </a:r>
            <a:r>
              <a:rPr lang="en-US" sz="2000" dirty="0">
                <a:solidFill>
                  <a:schemeClr val="tx1"/>
                </a:solidFill>
                <a:latin typeface="+mn-lt"/>
                <a:ea typeface="+mn-ea"/>
                <a:cs typeface="+mn-cs"/>
              </a:rPr>
              <a:t>technology and telecommunications </a:t>
            </a:r>
            <a:r>
              <a:rPr lang="en-US" sz="2000" dirty="0" smtClean="0">
                <a:solidFill>
                  <a:schemeClr val="tx1"/>
                </a:solidFill>
                <a:latin typeface="+mn-lt"/>
                <a:ea typeface="+mn-ea"/>
                <a:cs typeface="+mn-cs"/>
              </a:rPr>
              <a:t>are responsible </a:t>
            </a:r>
            <a:r>
              <a:rPr lang="en-US" sz="2000" dirty="0">
                <a:solidFill>
                  <a:schemeClr val="tx1"/>
                </a:solidFill>
                <a:latin typeface="+mn-lt"/>
                <a:ea typeface="+mn-ea"/>
                <a:cs typeface="+mn-cs"/>
              </a:rPr>
              <a:t>for huge changes in infrastructure and development in all aspects of </a:t>
            </a:r>
            <a:r>
              <a:rPr lang="en-US" sz="2000" dirty="0" smtClean="0">
                <a:solidFill>
                  <a:schemeClr val="tx1"/>
                </a:solidFill>
                <a:latin typeface="+mn-lt"/>
                <a:ea typeface="+mn-ea"/>
                <a:cs typeface="+mn-cs"/>
              </a:rPr>
              <a:t>life all over the world.</a:t>
            </a:r>
            <a:endParaRPr lang="en-US" sz="2000" dirty="0">
              <a:solidFill>
                <a:schemeClr val="tx1"/>
              </a:solidFill>
              <a:latin typeface="+mn-lt"/>
              <a:ea typeface="+mn-ea"/>
              <a:cs typeface="+mn-cs"/>
            </a:endParaRPr>
          </a:p>
          <a:p>
            <a:pPr lvl="0" algn="just"/>
            <a:r>
              <a:rPr lang="en-US" sz="2000" dirty="0">
                <a:solidFill>
                  <a:schemeClr val="tx1"/>
                </a:solidFill>
                <a:latin typeface="+mn-lt"/>
                <a:ea typeface="+mn-ea"/>
                <a:cs typeface="+mn-cs"/>
              </a:rPr>
              <a:t>This is quite crucial in a country like Sudan with vast lands and different terrains </a:t>
            </a:r>
            <a:r>
              <a:rPr lang="en-US" sz="2000" dirty="0" smtClean="0">
                <a:solidFill>
                  <a:schemeClr val="tx1"/>
                </a:solidFill>
                <a:latin typeface="+mn-lt"/>
                <a:ea typeface="+mn-ea"/>
                <a:cs typeface="+mn-cs"/>
              </a:rPr>
              <a:t>assisting basically in </a:t>
            </a:r>
            <a:r>
              <a:rPr lang="en-US" sz="2000" dirty="0">
                <a:solidFill>
                  <a:schemeClr val="tx1"/>
                </a:solidFill>
                <a:latin typeface="+mn-lt"/>
                <a:ea typeface="+mn-ea"/>
                <a:cs typeface="+mn-cs"/>
              </a:rPr>
              <a:t>development efforts and in strengthening unity within </a:t>
            </a:r>
            <a:r>
              <a:rPr lang="en-US" sz="2000" dirty="0" smtClean="0">
                <a:solidFill>
                  <a:schemeClr val="tx1"/>
                </a:solidFill>
                <a:latin typeface="+mn-lt"/>
                <a:ea typeface="+mn-ea"/>
                <a:cs typeface="+mn-cs"/>
              </a:rPr>
              <a:t>its </a:t>
            </a:r>
            <a:r>
              <a:rPr lang="en-US" sz="2000" dirty="0">
                <a:solidFill>
                  <a:schemeClr val="tx1"/>
                </a:solidFill>
                <a:latin typeface="+mn-lt"/>
                <a:ea typeface="+mn-ea"/>
                <a:cs typeface="+mn-cs"/>
              </a:rPr>
              <a:t>diverse society.  </a:t>
            </a:r>
            <a:endParaRPr lang="en-US" sz="2000" dirty="0" smtClean="0">
              <a:solidFill>
                <a:schemeClr val="tx1"/>
              </a:solidFill>
              <a:latin typeface="+mn-lt"/>
              <a:ea typeface="+mn-ea"/>
              <a:cs typeface="+mn-cs"/>
            </a:endParaRPr>
          </a:p>
          <a:p>
            <a:pPr lvl="0" algn="just"/>
            <a:r>
              <a:rPr lang="en-US" sz="2000" dirty="0" smtClean="0"/>
              <a:t>Sudan </a:t>
            </a:r>
            <a:r>
              <a:rPr lang="en-US" sz="2000" dirty="0"/>
              <a:t>is </a:t>
            </a:r>
            <a:r>
              <a:rPr lang="en-US" sz="2000" dirty="0" smtClean="0"/>
              <a:t>also predominantly </a:t>
            </a:r>
            <a:r>
              <a:rPr lang="en-US" sz="2000" dirty="0"/>
              <a:t>susceptible to climate change, Drought, flood, communal </a:t>
            </a:r>
            <a:r>
              <a:rPr lang="en-US" sz="2000" dirty="0" smtClean="0"/>
              <a:t>conflicts, huge foreign debts </a:t>
            </a:r>
            <a:r>
              <a:rPr lang="en-US" sz="2000" dirty="0"/>
              <a:t>and influx of refugees which </a:t>
            </a:r>
            <a:r>
              <a:rPr lang="en-US" sz="2000" dirty="0" smtClean="0"/>
              <a:t>brings </a:t>
            </a:r>
            <a:r>
              <a:rPr lang="en-US" sz="2000" dirty="0"/>
              <a:t>about </a:t>
            </a:r>
            <a:r>
              <a:rPr lang="en-US" sz="2000" dirty="0" smtClean="0"/>
              <a:t>huge </a:t>
            </a:r>
            <a:r>
              <a:rPr lang="en-US" sz="2000" dirty="0"/>
              <a:t>financial burden and </a:t>
            </a:r>
            <a:r>
              <a:rPr lang="en-US" sz="2000" dirty="0" smtClean="0"/>
              <a:t>greater demand </a:t>
            </a:r>
            <a:r>
              <a:rPr lang="en-US" sz="2000" dirty="0"/>
              <a:t>for quality services.</a:t>
            </a:r>
          </a:p>
          <a:p>
            <a:pPr marL="0" lvl="0" indent="0" algn="just">
              <a:buNone/>
            </a:pPr>
            <a:endParaRPr lang="en-US" sz="2400" dirty="0">
              <a:solidFill>
                <a:schemeClr val="tx1"/>
              </a:solidFill>
              <a:latin typeface="+mn-lt"/>
              <a:ea typeface="+mn-ea"/>
              <a:cs typeface="+mn-cs"/>
            </a:endParaRPr>
          </a:p>
        </p:txBody>
      </p:sp>
      <p:pic>
        <p:nvPicPr>
          <p:cNvPr id="4" name="صورة 2" descr="C:\Users\naglaem\Desktop\img_girls-ly1382090303_617.gif"/>
          <p:cNvPicPr/>
          <p:nvPr/>
        </p:nvPicPr>
        <p:blipFill>
          <a:blip r:embed="rId2" cstate="print"/>
          <a:srcRect/>
          <a:stretch>
            <a:fillRect/>
          </a:stretch>
        </p:blipFill>
        <p:spPr bwMode="auto">
          <a:xfrm>
            <a:off x="8077200" y="5715000"/>
            <a:ext cx="628650" cy="685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Location of the GFMP: </a:t>
            </a:r>
            <a:endParaRPr lang="en-US" sz="2400" b="1" dirty="0"/>
          </a:p>
        </p:txBody>
      </p:sp>
      <p:sp>
        <p:nvSpPr>
          <p:cNvPr id="3" name="Content Placeholder 2"/>
          <p:cNvSpPr>
            <a:spLocks noGrp="1"/>
          </p:cNvSpPr>
          <p:nvPr>
            <p:ph sz="half" idx="1"/>
          </p:nvPr>
        </p:nvSpPr>
        <p:spPr>
          <a:xfrm>
            <a:off x="457200" y="2017713"/>
            <a:ext cx="3581400" cy="4230687"/>
          </a:xfrm>
        </p:spPr>
        <p:txBody>
          <a:bodyPr/>
          <a:lstStyle/>
          <a:p>
            <a:pPr lvl="0" algn="just"/>
            <a:r>
              <a:rPr lang="en-US" sz="1800" dirty="0"/>
              <a:t>The </a:t>
            </a:r>
            <a:r>
              <a:rPr lang="en-US" sz="1800" dirty="0" smtClean="0"/>
              <a:t>GFMP was located in the Gezira </a:t>
            </a:r>
            <a:r>
              <a:rPr lang="en-US" sz="1800" dirty="0"/>
              <a:t>state </a:t>
            </a:r>
            <a:r>
              <a:rPr lang="en-US" sz="1800" dirty="0" smtClean="0"/>
              <a:t>which is </a:t>
            </a:r>
            <a:r>
              <a:rPr lang="en-US" sz="1800" dirty="0"/>
              <a:t>one of the 18 states in Sudan with a population of almost 4 </a:t>
            </a:r>
            <a:r>
              <a:rPr lang="en-US" sz="1800" dirty="0" smtClean="0"/>
              <a:t>million, </a:t>
            </a:r>
            <a:r>
              <a:rPr lang="en-US" sz="1800" dirty="0"/>
              <a:t>with a rural population </a:t>
            </a:r>
            <a:r>
              <a:rPr lang="en-US" sz="1800" dirty="0" smtClean="0"/>
              <a:t>(80%) </a:t>
            </a:r>
            <a:r>
              <a:rPr lang="en-US" sz="1800" dirty="0"/>
              <a:t>scattered over </a:t>
            </a:r>
            <a:r>
              <a:rPr lang="en-US" sz="1800" dirty="0" smtClean="0"/>
              <a:t>7 </a:t>
            </a:r>
            <a:r>
              <a:rPr lang="en-US" sz="1800" dirty="0"/>
              <a:t>localities and 3000 villages. </a:t>
            </a:r>
          </a:p>
          <a:p>
            <a:pPr lvl="0" algn="just"/>
            <a:r>
              <a:rPr lang="en-US" sz="1800" dirty="0"/>
              <a:t>The curriculum used in the project was community oriented, providing health services in 158 centers around the Gezira state of which 84 has never been served by a </a:t>
            </a:r>
            <a:r>
              <a:rPr lang="en-US" sz="1800" dirty="0" smtClean="0"/>
              <a:t>doctor (</a:t>
            </a:r>
            <a:r>
              <a:rPr lang="en-US" sz="1800" dirty="0"/>
              <a:t>Gezira University figures). </a:t>
            </a:r>
          </a:p>
          <a:p>
            <a:endParaRPr lang="en-US" dirty="0"/>
          </a:p>
        </p:txBody>
      </p:sp>
      <p:pic>
        <p:nvPicPr>
          <p:cNvPr id="5" name="صورة 2" descr="C:\Users\naglaem\Desktop\img_girls-ly1382090303_617.gif"/>
          <p:cNvPicPr/>
          <p:nvPr/>
        </p:nvPicPr>
        <p:blipFill>
          <a:blip r:embed="rId2" cstate="print"/>
          <a:srcRect/>
          <a:stretch>
            <a:fillRect/>
          </a:stretch>
        </p:blipFill>
        <p:spPr bwMode="auto">
          <a:xfrm>
            <a:off x="8305800" y="6019800"/>
            <a:ext cx="457200" cy="609600"/>
          </a:xfrm>
          <a:prstGeom prst="rect">
            <a:avLst/>
          </a:prstGeom>
          <a:noFill/>
          <a:ln w="9525">
            <a:noFill/>
            <a:miter lim="800000"/>
            <a:headEnd/>
            <a:tailEnd/>
          </a:ln>
        </p:spPr>
      </p:pic>
      <p:pic>
        <p:nvPicPr>
          <p:cNvPr id="1029" name="Picture 5" descr="C:\Users\Omar Ahmed\Desktop\journal.pntd.0005383.g001.PNG"/>
          <p:cNvPicPr>
            <a:picLocks noGrp="1" noChangeAspect="1" noChangeArrowheads="1"/>
          </p:cNvPicPr>
          <p:nvPr>
            <p:ph sz="half" idx="2"/>
          </p:nvPr>
        </p:nvPicPr>
        <p:blipFill>
          <a:blip r:embed="rId3" cstate="print"/>
          <a:srcRect/>
          <a:stretch>
            <a:fillRect/>
          </a:stretch>
        </p:blipFill>
        <p:spPr bwMode="auto">
          <a:xfrm>
            <a:off x="4191000" y="1828800"/>
            <a:ext cx="4800600" cy="4114800"/>
          </a:xfrm>
          <a:prstGeom prst="rect">
            <a:avLst/>
          </a:prstGeom>
          <a:noFill/>
        </p:spPr>
      </p:pic>
      <p:sp>
        <p:nvSpPr>
          <p:cNvPr id="15" name="TextBox 14"/>
          <p:cNvSpPr txBox="1"/>
          <p:nvPr/>
        </p:nvSpPr>
        <p:spPr>
          <a:xfrm>
            <a:off x="4419600" y="4495800"/>
            <a:ext cx="1828800"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Gezira localities</a:t>
            </a:r>
            <a:endParaRPr lang="en-US" sz="1000" dirty="0"/>
          </a:p>
        </p:txBody>
      </p:sp>
    </p:spTree>
    <p:extLst>
      <p:ext uri="{BB962C8B-B14F-4D97-AF65-F5344CB8AC3E}">
        <p14:creationId xmlns="" xmlns:p14="http://schemas.microsoft.com/office/powerpoint/2010/main" val="1820884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Who are the main players in GFMP</a:t>
            </a:r>
            <a:r>
              <a:rPr lang="en-US" sz="2400" b="1" dirty="0" smtClean="0"/>
              <a:t>?</a:t>
            </a:r>
            <a:endParaRPr lang="en-US" sz="2400" b="1" dirty="0"/>
          </a:p>
        </p:txBody>
      </p:sp>
      <p:sp>
        <p:nvSpPr>
          <p:cNvPr id="3" name="Content Placeholder 2"/>
          <p:cNvSpPr>
            <a:spLocks noGrp="1"/>
          </p:cNvSpPr>
          <p:nvPr>
            <p:ph idx="1"/>
          </p:nvPr>
        </p:nvSpPr>
        <p:spPr>
          <a:xfrm>
            <a:off x="152400" y="1905000"/>
            <a:ext cx="5181600" cy="4227513"/>
          </a:xfrm>
        </p:spPr>
        <p:txBody>
          <a:bodyPr/>
          <a:lstStyle/>
          <a:p>
            <a:pPr marL="0" lvl="0" indent="0" algn="just">
              <a:buNone/>
            </a:pPr>
            <a:r>
              <a:rPr lang="en-US" sz="1400" dirty="0">
                <a:solidFill>
                  <a:schemeClr val="tx1"/>
                </a:solidFill>
                <a:latin typeface="+mn-lt"/>
                <a:ea typeface="+mn-ea"/>
                <a:cs typeface="+mn-cs"/>
              </a:rPr>
              <a:t>The project is a product of collaboration between several partners at both Federal </a:t>
            </a:r>
            <a:r>
              <a:rPr lang="en-US" sz="1400" dirty="0" smtClean="0">
                <a:solidFill>
                  <a:schemeClr val="tx1"/>
                </a:solidFill>
                <a:latin typeface="+mn-lt"/>
                <a:ea typeface="+mn-ea"/>
                <a:cs typeface="+mn-cs"/>
              </a:rPr>
              <a:t>and the </a:t>
            </a:r>
            <a:r>
              <a:rPr lang="en-US" sz="1400" dirty="0">
                <a:solidFill>
                  <a:schemeClr val="tx1"/>
                </a:solidFill>
                <a:latin typeface="+mn-lt"/>
                <a:ea typeface="+mn-ea"/>
                <a:cs typeface="+mn-cs"/>
              </a:rPr>
              <a:t>State level:</a:t>
            </a:r>
          </a:p>
          <a:p>
            <a:pPr lvl="0" algn="just"/>
            <a:r>
              <a:rPr lang="en-US" sz="1400" b="1" dirty="0">
                <a:solidFill>
                  <a:schemeClr val="tx1"/>
                </a:solidFill>
                <a:latin typeface="+mn-lt"/>
                <a:ea typeface="+mn-ea"/>
                <a:cs typeface="+mn-cs"/>
              </a:rPr>
              <a:t>University of Gezira, faculty of Medicine: </a:t>
            </a:r>
            <a:r>
              <a:rPr lang="en-US" sz="1400" dirty="0">
                <a:solidFill>
                  <a:schemeClr val="tx1"/>
                </a:solidFill>
                <a:latin typeface="+mn-lt"/>
                <a:ea typeface="+mn-ea"/>
                <a:cs typeface="+mn-cs"/>
              </a:rPr>
              <a:t>provides academic training component including curriculum development.</a:t>
            </a:r>
          </a:p>
          <a:p>
            <a:pPr lvl="0" algn="just"/>
            <a:r>
              <a:rPr lang="en-US" sz="1400" b="1" dirty="0">
                <a:solidFill>
                  <a:schemeClr val="tx1"/>
                </a:solidFill>
                <a:latin typeface="+mn-lt"/>
                <a:ea typeface="+mn-ea"/>
                <a:cs typeface="+mn-cs"/>
              </a:rPr>
              <a:t>Ministry of Health of Gezira state: </a:t>
            </a:r>
            <a:r>
              <a:rPr lang="en-US" sz="1400" dirty="0">
                <a:solidFill>
                  <a:schemeClr val="tx1"/>
                </a:solidFill>
                <a:latin typeface="+mn-lt"/>
                <a:ea typeface="+mn-ea"/>
                <a:cs typeface="+mn-cs"/>
              </a:rPr>
              <a:t>responsible for providing health centers with required staff, including doctors, equipment, and buildings, paying chosen candidates tuition fees, in addition to extra laboratory technicians and nurses.</a:t>
            </a:r>
          </a:p>
          <a:p>
            <a:pPr lvl="0" algn="just"/>
            <a:r>
              <a:rPr lang="en-US" sz="1400" b="1" dirty="0">
                <a:solidFill>
                  <a:schemeClr val="tx1"/>
                </a:solidFill>
                <a:latin typeface="+mn-lt"/>
                <a:ea typeface="+mn-ea"/>
                <a:cs typeface="+mn-cs"/>
              </a:rPr>
              <a:t>Sudan Medical Specialization Board: </a:t>
            </a:r>
            <a:r>
              <a:rPr lang="en-US" sz="1400" dirty="0">
                <a:solidFill>
                  <a:schemeClr val="tx1"/>
                </a:solidFill>
                <a:latin typeface="+mn-lt"/>
                <a:ea typeface="+mn-ea"/>
                <a:cs typeface="+mn-cs"/>
              </a:rPr>
              <a:t>giving approval for any successful graduate from the 2 year Master </a:t>
            </a:r>
            <a:r>
              <a:rPr lang="en-US" sz="1400" dirty="0" err="1">
                <a:solidFill>
                  <a:schemeClr val="tx1"/>
                </a:solidFill>
                <a:latin typeface="+mn-lt"/>
                <a:ea typeface="+mn-ea"/>
                <a:cs typeface="+mn-cs"/>
              </a:rPr>
              <a:t>Programme</a:t>
            </a:r>
            <a:r>
              <a:rPr lang="en-US" sz="1400" dirty="0">
                <a:solidFill>
                  <a:schemeClr val="tx1"/>
                </a:solidFill>
                <a:latin typeface="+mn-lt"/>
                <a:ea typeface="+mn-ea"/>
                <a:cs typeface="+mn-cs"/>
              </a:rPr>
              <a:t> to eventually continue for 2 more years to obtain a full MD degree in family medicine at the national level.</a:t>
            </a:r>
          </a:p>
          <a:p>
            <a:pPr lvl="0" algn="just"/>
            <a:r>
              <a:rPr lang="en-US" sz="1400" b="1" dirty="0">
                <a:solidFill>
                  <a:schemeClr val="tx1"/>
                </a:solidFill>
                <a:latin typeface="+mn-lt"/>
                <a:ea typeface="+mn-ea"/>
                <a:cs typeface="+mn-cs"/>
              </a:rPr>
              <a:t>Local communities in Gezira state: </a:t>
            </a:r>
            <a:r>
              <a:rPr lang="en-US" sz="1400" dirty="0">
                <a:solidFill>
                  <a:schemeClr val="tx1"/>
                </a:solidFill>
                <a:latin typeface="+mn-lt"/>
                <a:ea typeface="+mn-ea"/>
                <a:cs typeface="+mn-cs"/>
              </a:rPr>
              <a:t>provided housing for the doctors especially in rural areas.</a:t>
            </a:r>
          </a:p>
          <a:p>
            <a:pPr lvl="0" algn="just"/>
            <a:r>
              <a:rPr lang="en-US" sz="1400" b="1" dirty="0">
                <a:solidFill>
                  <a:schemeClr val="tx1"/>
                </a:solidFill>
                <a:latin typeface="+mn-lt"/>
                <a:ea typeface="+mn-ea"/>
                <a:cs typeface="+mn-cs"/>
              </a:rPr>
              <a:t>National Health Insurance Fund: </a:t>
            </a:r>
            <a:r>
              <a:rPr lang="en-US" sz="1400" dirty="0">
                <a:solidFill>
                  <a:schemeClr val="tx1"/>
                </a:solidFill>
                <a:latin typeface="+mn-lt"/>
                <a:ea typeface="+mn-ea"/>
                <a:cs typeface="+mn-cs"/>
              </a:rPr>
              <a:t>provided health insurance services at all health centers launched in the GFMP.</a:t>
            </a:r>
          </a:p>
          <a:p>
            <a:pPr algn="just"/>
            <a:endParaRPr lang="en-US" sz="1400" dirty="0"/>
          </a:p>
        </p:txBody>
      </p:sp>
      <p:pic>
        <p:nvPicPr>
          <p:cNvPr id="4" name="صورة 2" descr="C:\Users\naglaem\Desktop\img_girls-ly1382090303_617.gif"/>
          <p:cNvPicPr/>
          <p:nvPr/>
        </p:nvPicPr>
        <p:blipFill>
          <a:blip r:embed="rId2" cstate="print"/>
          <a:srcRect/>
          <a:stretch>
            <a:fillRect/>
          </a:stretch>
        </p:blipFill>
        <p:spPr bwMode="auto">
          <a:xfrm>
            <a:off x="8229600" y="5943600"/>
            <a:ext cx="457200" cy="609600"/>
          </a:xfrm>
          <a:prstGeom prst="rect">
            <a:avLst/>
          </a:prstGeom>
          <a:noFill/>
          <a:ln w="9525">
            <a:noFill/>
            <a:miter lim="800000"/>
            <a:headEnd/>
            <a:tailEnd/>
          </a:ln>
        </p:spPr>
      </p:pic>
      <p:sp>
        <p:nvSpPr>
          <p:cNvPr id="8" name="Oval 7"/>
          <p:cNvSpPr/>
          <p:nvPr/>
        </p:nvSpPr>
        <p:spPr bwMode="auto">
          <a:xfrm>
            <a:off x="6096000" y="3276600"/>
            <a:ext cx="1447800" cy="6858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 GFMP</a:t>
            </a:r>
            <a:endParaRPr kumimoji="0" lang="en-US" sz="1800" b="0" i="0" u="none" strike="noStrike" cap="none" normalizeH="0" baseline="0" dirty="0" smtClean="0">
              <a:ln>
                <a:noFill/>
              </a:ln>
              <a:solidFill>
                <a:schemeClr val="tx1"/>
              </a:solidFill>
              <a:effectLst/>
              <a:latin typeface="Arial" charset="0"/>
            </a:endParaRPr>
          </a:p>
        </p:txBody>
      </p:sp>
      <p:sp>
        <p:nvSpPr>
          <p:cNvPr id="26" name="TextBox 25"/>
          <p:cNvSpPr txBox="1"/>
          <p:nvPr/>
        </p:nvSpPr>
        <p:spPr>
          <a:xfrm>
            <a:off x="7848600" y="2971800"/>
            <a:ext cx="1066800" cy="577081"/>
          </a:xfrm>
          <a:prstGeom prst="rect">
            <a:avLst/>
          </a:prstGeom>
          <a:noFill/>
        </p:spPr>
        <p:txBody>
          <a:bodyPr wrap="square" rtlCol="0">
            <a:spAutoFit/>
          </a:bodyPr>
          <a:lstStyle/>
          <a:p>
            <a:r>
              <a:rPr lang="en-US" sz="1050" b="1" dirty="0" smtClean="0">
                <a:latin typeface="Bell MT" pitchFamily="18" charset="0"/>
              </a:rPr>
              <a:t>University of Gezira, faculty of </a:t>
            </a:r>
            <a:r>
              <a:rPr lang="en-US" sz="1050" b="1" dirty="0" smtClean="0">
                <a:latin typeface="Bell MT" pitchFamily="18" charset="0"/>
              </a:rPr>
              <a:t>Medicine </a:t>
            </a:r>
            <a:endParaRPr lang="en-US" sz="1050" dirty="0">
              <a:latin typeface="Bell MT" pitchFamily="18" charset="0"/>
            </a:endParaRPr>
          </a:p>
        </p:txBody>
      </p:sp>
      <p:sp>
        <p:nvSpPr>
          <p:cNvPr id="28" name="Rectangle 27"/>
          <p:cNvSpPr/>
          <p:nvPr/>
        </p:nvSpPr>
        <p:spPr>
          <a:xfrm>
            <a:off x="7239001" y="4419600"/>
            <a:ext cx="1066799" cy="577081"/>
          </a:xfrm>
          <a:prstGeom prst="rect">
            <a:avLst/>
          </a:prstGeom>
        </p:spPr>
        <p:txBody>
          <a:bodyPr wrap="square">
            <a:spAutoFit/>
          </a:bodyPr>
          <a:lstStyle/>
          <a:p>
            <a:r>
              <a:rPr lang="en-US" sz="1050" b="1" dirty="0" smtClean="0">
                <a:latin typeface="Bell MT" pitchFamily="18" charset="0"/>
              </a:rPr>
              <a:t>Ministry of Health of Gezira state:</a:t>
            </a:r>
          </a:p>
        </p:txBody>
      </p:sp>
      <p:sp>
        <p:nvSpPr>
          <p:cNvPr id="29" name="TextBox 28"/>
          <p:cNvSpPr txBox="1"/>
          <p:nvPr/>
        </p:nvSpPr>
        <p:spPr>
          <a:xfrm>
            <a:off x="5410200" y="4343400"/>
            <a:ext cx="1066800" cy="577081"/>
          </a:xfrm>
          <a:prstGeom prst="rect">
            <a:avLst/>
          </a:prstGeom>
          <a:noFill/>
        </p:spPr>
        <p:txBody>
          <a:bodyPr wrap="square" rtlCol="0">
            <a:spAutoFit/>
          </a:bodyPr>
          <a:lstStyle/>
          <a:p>
            <a:r>
              <a:rPr lang="en-US" sz="1050" b="1" dirty="0" smtClean="0">
                <a:latin typeface="Bell MT" pitchFamily="18" charset="0"/>
              </a:rPr>
              <a:t>Sudan Medical Specialization Board</a:t>
            </a:r>
          </a:p>
        </p:txBody>
      </p:sp>
      <p:sp>
        <p:nvSpPr>
          <p:cNvPr id="34" name="Rectangle 33"/>
          <p:cNvSpPr/>
          <p:nvPr/>
        </p:nvSpPr>
        <p:spPr>
          <a:xfrm>
            <a:off x="5562600" y="2438399"/>
            <a:ext cx="990600" cy="738664"/>
          </a:xfrm>
          <a:prstGeom prst="rect">
            <a:avLst/>
          </a:prstGeom>
        </p:spPr>
        <p:txBody>
          <a:bodyPr wrap="square">
            <a:spAutoFit/>
          </a:bodyPr>
          <a:lstStyle/>
          <a:p>
            <a:r>
              <a:rPr lang="en-US" sz="1050" b="1" dirty="0" smtClean="0">
                <a:latin typeface="Bell MT" pitchFamily="18" charset="0"/>
              </a:rPr>
              <a:t>Local communities in Gezira state</a:t>
            </a:r>
          </a:p>
        </p:txBody>
      </p:sp>
      <p:sp>
        <p:nvSpPr>
          <p:cNvPr id="35" name="Rectangle 34"/>
          <p:cNvSpPr/>
          <p:nvPr/>
        </p:nvSpPr>
        <p:spPr>
          <a:xfrm rot="10800000" flipV="1">
            <a:off x="6705600" y="2244297"/>
            <a:ext cx="1143000" cy="415498"/>
          </a:xfrm>
          <a:prstGeom prst="rect">
            <a:avLst/>
          </a:prstGeom>
        </p:spPr>
        <p:txBody>
          <a:bodyPr wrap="square">
            <a:spAutoFit/>
          </a:bodyPr>
          <a:lstStyle/>
          <a:p>
            <a:r>
              <a:rPr lang="en-US" sz="1050" b="1" dirty="0" smtClean="0">
                <a:latin typeface="Bell MT" pitchFamily="18" charset="0"/>
              </a:rPr>
              <a:t>National Health Insurance Fund</a:t>
            </a:r>
          </a:p>
        </p:txBody>
      </p:sp>
      <p:sp>
        <p:nvSpPr>
          <p:cNvPr id="37" name="Down Arrow 36"/>
          <p:cNvSpPr/>
          <p:nvPr/>
        </p:nvSpPr>
        <p:spPr bwMode="auto">
          <a:xfrm>
            <a:off x="6934200" y="2667000"/>
            <a:ext cx="304800" cy="457200"/>
          </a:xfrm>
          <a:prstGeom prst="downArrow">
            <a:avLst>
              <a:gd name="adj1" fmla="val 50000"/>
              <a:gd name="adj2" fmla="val 5235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Down Arrow 37"/>
          <p:cNvSpPr/>
          <p:nvPr/>
        </p:nvSpPr>
        <p:spPr bwMode="auto">
          <a:xfrm rot="19645883">
            <a:off x="5999980" y="3050514"/>
            <a:ext cx="274689" cy="309871"/>
          </a:xfrm>
          <a:prstGeom prst="downArrow">
            <a:avLst>
              <a:gd name="adj1" fmla="val 50000"/>
              <a:gd name="adj2" fmla="val 4167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Down Arrow 38"/>
          <p:cNvSpPr/>
          <p:nvPr/>
        </p:nvSpPr>
        <p:spPr bwMode="auto">
          <a:xfrm rot="3766339">
            <a:off x="7650125" y="3222455"/>
            <a:ext cx="228600" cy="305890"/>
          </a:xfrm>
          <a:prstGeom prst="downArrow">
            <a:avLst>
              <a:gd name="adj1" fmla="val 50000"/>
              <a:gd name="adj2" fmla="val 6328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Down Arrow 39"/>
          <p:cNvSpPr/>
          <p:nvPr/>
        </p:nvSpPr>
        <p:spPr bwMode="auto">
          <a:xfrm rot="12767622">
            <a:off x="6144212" y="4034739"/>
            <a:ext cx="349796" cy="280960"/>
          </a:xfrm>
          <a:prstGeom prst="downArrow">
            <a:avLst>
              <a:gd name="adj1" fmla="val 44974"/>
              <a:gd name="adj2" fmla="val 4817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Down Arrow 40"/>
          <p:cNvSpPr/>
          <p:nvPr/>
        </p:nvSpPr>
        <p:spPr bwMode="auto">
          <a:xfrm rot="9165208">
            <a:off x="7239000" y="4038600"/>
            <a:ext cx="304800" cy="3810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 xmlns:p14="http://schemas.microsoft.com/office/powerpoint/2010/main" val="3678647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tx2"/>
                </a:solidFill>
              </a:rPr>
              <a:t>How was ICT used in the GFMP </a:t>
            </a:r>
            <a:r>
              <a:rPr lang="en-US" sz="3200" b="1" dirty="0" smtClean="0">
                <a:solidFill>
                  <a:schemeClr val="tx2"/>
                </a:solidFill>
              </a:rPr>
              <a:t>:</a:t>
            </a:r>
            <a:endParaRPr lang="en-US" sz="3200" dirty="0"/>
          </a:p>
        </p:txBody>
      </p:sp>
      <p:sp>
        <p:nvSpPr>
          <p:cNvPr id="3" name="Content Placeholder 2"/>
          <p:cNvSpPr>
            <a:spLocks noGrp="1"/>
          </p:cNvSpPr>
          <p:nvPr>
            <p:ph idx="1"/>
          </p:nvPr>
        </p:nvSpPr>
        <p:spPr>
          <a:xfrm>
            <a:off x="152400" y="2017713"/>
            <a:ext cx="8802688" cy="4114800"/>
          </a:xfrm>
        </p:spPr>
        <p:txBody>
          <a:bodyPr/>
          <a:lstStyle/>
          <a:p>
            <a:pPr lvl="0" algn="just"/>
            <a:r>
              <a:rPr lang="en-US" sz="2000" dirty="0">
                <a:solidFill>
                  <a:schemeClr val="tx1"/>
                </a:solidFill>
                <a:latin typeface="+mn-lt"/>
                <a:ea typeface="+mn-ea"/>
                <a:cs typeface="+mn-cs"/>
              </a:rPr>
              <a:t>Family doctors were connected with hospital specialties using online interactions to break geographical barriers (using CPU, display devices, VC cameras,, telecommunications, telemedicine software).</a:t>
            </a:r>
          </a:p>
          <a:p>
            <a:pPr lvl="0" algn="just"/>
            <a:r>
              <a:rPr lang="en-US" sz="2000" dirty="0">
                <a:solidFill>
                  <a:schemeClr val="tx1"/>
                </a:solidFill>
                <a:latin typeface="+mn-lt"/>
                <a:ea typeface="+mn-ea"/>
                <a:cs typeface="+mn-cs"/>
              </a:rPr>
              <a:t>For distance or e- learning the software Cisco WebEx® was used.</a:t>
            </a:r>
          </a:p>
          <a:p>
            <a:pPr lvl="0" algn="just"/>
            <a:r>
              <a:rPr lang="en-US" sz="2000" dirty="0">
                <a:solidFill>
                  <a:schemeClr val="tx1"/>
                </a:solidFill>
                <a:latin typeface="+mn-lt"/>
                <a:ea typeface="+mn-ea"/>
                <a:cs typeface="+mn-cs"/>
              </a:rPr>
              <a:t>Candidates were connected electronically to a virtual classroom with full interaction of life voice, picture, chatting.</a:t>
            </a:r>
          </a:p>
          <a:p>
            <a:pPr lvl="0" algn="just"/>
            <a:r>
              <a:rPr lang="en-US" sz="2000" dirty="0">
                <a:solidFill>
                  <a:schemeClr val="tx1"/>
                </a:solidFill>
                <a:latin typeface="+mn-lt"/>
                <a:ea typeface="+mn-ea"/>
                <a:cs typeface="+mn-cs"/>
              </a:rPr>
              <a:t>For registration of patients an electronic filing system was developed by </a:t>
            </a:r>
            <a:r>
              <a:rPr lang="en-US" sz="2000" dirty="0" smtClean="0">
                <a:solidFill>
                  <a:schemeClr val="tx1"/>
                </a:solidFill>
                <a:latin typeface="+mn-lt"/>
                <a:ea typeface="+mn-ea"/>
                <a:cs typeface="+mn-cs"/>
              </a:rPr>
              <a:t>GFMP management (Family </a:t>
            </a:r>
            <a:r>
              <a:rPr lang="en-US" sz="2000" dirty="0">
                <a:solidFill>
                  <a:schemeClr val="tx1"/>
                </a:solidFill>
                <a:latin typeface="+mn-lt"/>
                <a:ea typeface="+mn-ea"/>
                <a:cs typeface="+mn-cs"/>
              </a:rPr>
              <a:t>Clinic</a:t>
            </a:r>
            <a:r>
              <a:rPr lang="en-US" sz="2000" dirty="0" smtClean="0">
                <a:solidFill>
                  <a:schemeClr val="tx1"/>
                </a:solidFill>
                <a:latin typeface="+mn-lt"/>
                <a:ea typeface="+mn-ea"/>
                <a:cs typeface="+mn-cs"/>
              </a:rPr>
              <a:t>®). </a:t>
            </a:r>
            <a:r>
              <a:rPr lang="en-US" sz="2000" dirty="0">
                <a:solidFill>
                  <a:schemeClr val="tx1"/>
                </a:solidFill>
                <a:latin typeface="+mn-lt"/>
                <a:ea typeface="+mn-ea"/>
                <a:cs typeface="+mn-cs"/>
              </a:rPr>
              <a:t>This system also includes a diagnostic </a:t>
            </a:r>
            <a:r>
              <a:rPr lang="en-US" sz="2000" dirty="0" smtClean="0">
                <a:solidFill>
                  <a:schemeClr val="tx1"/>
                </a:solidFill>
                <a:latin typeface="+mn-lt"/>
                <a:ea typeface="+mn-ea"/>
                <a:cs typeface="+mn-cs"/>
              </a:rPr>
              <a:t>system, </a:t>
            </a:r>
            <a:r>
              <a:rPr lang="en-US" sz="2000" dirty="0">
                <a:solidFill>
                  <a:schemeClr val="tx1"/>
                </a:solidFill>
                <a:latin typeface="+mn-lt"/>
                <a:ea typeface="+mn-ea"/>
                <a:cs typeface="+mn-cs"/>
              </a:rPr>
              <a:t>and statistical reports can also be generated from it which helps in creation of a reliable data base for patients. Registration </a:t>
            </a:r>
            <a:r>
              <a:rPr lang="en-US" sz="2000" dirty="0" smtClean="0">
                <a:solidFill>
                  <a:schemeClr val="tx1"/>
                </a:solidFill>
                <a:latin typeface="+mn-lt"/>
                <a:ea typeface="+mn-ea"/>
                <a:cs typeface="+mn-cs"/>
              </a:rPr>
              <a:t>of patients was usually </a:t>
            </a:r>
            <a:r>
              <a:rPr lang="en-US" sz="2000" dirty="0">
                <a:solidFill>
                  <a:schemeClr val="tx1"/>
                </a:solidFill>
                <a:latin typeface="+mn-lt"/>
                <a:ea typeface="+mn-ea"/>
                <a:cs typeface="+mn-cs"/>
              </a:rPr>
              <a:t>done at every </a:t>
            </a:r>
            <a:r>
              <a:rPr lang="en-US" sz="2000" dirty="0" err="1" smtClean="0">
                <a:solidFill>
                  <a:schemeClr val="tx1"/>
                </a:solidFill>
                <a:latin typeface="+mn-lt"/>
                <a:ea typeface="+mn-ea"/>
                <a:cs typeface="+mn-cs"/>
              </a:rPr>
              <a:t>tele</a:t>
            </a:r>
            <a:r>
              <a:rPr lang="en-US" sz="2000" dirty="0" smtClean="0">
                <a:solidFill>
                  <a:schemeClr val="tx1"/>
                </a:solidFill>
                <a:latin typeface="+mn-lt"/>
                <a:ea typeface="+mn-ea"/>
                <a:cs typeface="+mn-cs"/>
              </a:rPr>
              <a:t> - medicine </a:t>
            </a:r>
            <a:r>
              <a:rPr lang="en-US" sz="2000" dirty="0">
                <a:solidFill>
                  <a:schemeClr val="tx1"/>
                </a:solidFill>
                <a:latin typeface="+mn-lt"/>
                <a:ea typeface="+mn-ea"/>
                <a:cs typeface="+mn-cs"/>
              </a:rPr>
              <a:t>session. </a:t>
            </a:r>
          </a:p>
          <a:p>
            <a:pPr marL="0" indent="0">
              <a:buNone/>
            </a:pPr>
            <a:r>
              <a:rPr lang="en-US" dirty="0">
                <a:solidFill>
                  <a:schemeClr val="tx1"/>
                </a:solidFill>
                <a:latin typeface="+mn-lt"/>
                <a:ea typeface="+mn-ea"/>
                <a:cs typeface="+mn-cs"/>
              </a:rPr>
              <a:t> </a:t>
            </a:r>
          </a:p>
          <a:p>
            <a:pPr algn="just"/>
            <a:endParaRPr lang="en-US" dirty="0"/>
          </a:p>
        </p:txBody>
      </p:sp>
      <p:pic>
        <p:nvPicPr>
          <p:cNvPr id="4" name="صورة 2" descr="C:\Users\naglaem\Desktop\img_girls-ly1382090303_617.gif"/>
          <p:cNvPicPr/>
          <p:nvPr/>
        </p:nvPicPr>
        <p:blipFill>
          <a:blip r:embed="rId2" cstate="print"/>
          <a:srcRect/>
          <a:stretch>
            <a:fillRect/>
          </a:stretch>
        </p:blipFill>
        <p:spPr bwMode="auto">
          <a:xfrm>
            <a:off x="8305800" y="57150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2448207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7" cy="1462087"/>
          </a:xfrm>
        </p:spPr>
        <p:txBody>
          <a:bodyPr/>
          <a:lstStyle/>
          <a:p>
            <a:pPr algn="just"/>
            <a:r>
              <a:rPr lang="en-US" sz="2800" b="1" dirty="0" smtClean="0">
                <a:solidFill>
                  <a:schemeClr val="tx2"/>
                </a:solidFill>
              </a:rPr>
              <a:t>Tele - medicine tools used in GFMP:</a:t>
            </a:r>
            <a:endParaRPr lang="en-US" sz="2800" dirty="0"/>
          </a:p>
        </p:txBody>
      </p:sp>
      <p:pic>
        <p:nvPicPr>
          <p:cNvPr id="3" name="Picture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1828800"/>
            <a:ext cx="7772400" cy="4038600"/>
          </a:xfrm>
          <a:prstGeom prst="roundRect">
            <a:avLst>
              <a:gd name="adj" fmla="val 4857"/>
            </a:avLst>
          </a:prstGeom>
          <a:noFill/>
          <a:ln>
            <a:solidFill>
              <a:schemeClr val="tx1">
                <a:lumMod val="50000"/>
                <a:lumOff val="50000"/>
              </a:schemeClr>
            </a:solidFill>
          </a:ln>
          <a:effectLst>
            <a:outerShdw blurRad="228600" dist="101600" dir="2700000" algn="tl" rotWithShape="0">
              <a:prstClr val="black">
                <a:alpha val="40000"/>
              </a:prstClr>
            </a:outerShdw>
          </a:effectLst>
          <a:extLst/>
        </p:spPr>
      </p:pic>
      <p:pic>
        <p:nvPicPr>
          <p:cNvPr id="4" name="صورة 2" descr="C:\Users\naglaem\Desktop\img_girls-ly1382090303_617.gif"/>
          <p:cNvPicPr/>
          <p:nvPr/>
        </p:nvPicPr>
        <p:blipFill>
          <a:blip r:embed="rId3" cstate="print"/>
          <a:srcRect/>
          <a:stretch>
            <a:fillRect/>
          </a:stretch>
        </p:blipFill>
        <p:spPr bwMode="auto">
          <a:xfrm>
            <a:off x="8305800" y="60198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2288480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800" b="1" dirty="0"/>
              <a:t>How T</a:t>
            </a:r>
            <a:r>
              <a:rPr lang="en-US" sz="2800" b="1" dirty="0" smtClean="0"/>
              <a:t>ele - medicine </a:t>
            </a:r>
            <a:r>
              <a:rPr lang="en-US" sz="2800" b="1" dirty="0"/>
              <a:t>works for the GFMP </a:t>
            </a:r>
            <a:r>
              <a:rPr lang="en-US" sz="2800" b="1" dirty="0" smtClean="0"/>
              <a:t>:</a:t>
            </a:r>
            <a:endParaRPr lang="en-US" sz="2800" b="1" dirty="0"/>
          </a:p>
        </p:txBody>
      </p:sp>
      <p:pic>
        <p:nvPicPr>
          <p:cNvPr id="4" name="Content Placeholder 3"/>
          <p:cNvPicPr>
            <a:picLocks noGrp="1"/>
          </p:cNvPicPr>
          <p:nvPr>
            <p:ph idx="1"/>
          </p:nvPr>
        </p:nvPicPr>
        <p:blipFill>
          <a:blip r:embed="rId2" cstate="print"/>
          <a:stretch>
            <a:fillRect/>
          </a:stretch>
        </p:blipFill>
        <p:spPr>
          <a:xfrm>
            <a:off x="0" y="1905000"/>
            <a:ext cx="9067800" cy="4038600"/>
          </a:xfrm>
          <a:prstGeom prst="rect">
            <a:avLst/>
          </a:prstGeom>
        </p:spPr>
      </p:pic>
      <p:pic>
        <p:nvPicPr>
          <p:cNvPr id="5" name="صورة 2" descr="C:\Users\naglaem\Desktop\img_girls-ly1382090303_617.gif"/>
          <p:cNvPicPr/>
          <p:nvPr/>
        </p:nvPicPr>
        <p:blipFill>
          <a:blip r:embed="rId3" cstate="print"/>
          <a:srcRect/>
          <a:stretch>
            <a:fillRect/>
          </a:stretch>
        </p:blipFill>
        <p:spPr bwMode="auto">
          <a:xfrm>
            <a:off x="8382000" y="5943600"/>
            <a:ext cx="457200" cy="609600"/>
          </a:xfrm>
          <a:prstGeom prst="rect">
            <a:avLst/>
          </a:prstGeom>
          <a:noFill/>
          <a:ln w="9525">
            <a:noFill/>
            <a:miter lim="800000"/>
            <a:headEnd/>
            <a:tailEnd/>
          </a:ln>
        </p:spPr>
      </p:pic>
      <p:sp>
        <p:nvSpPr>
          <p:cNvPr id="6" name="TextBox 5"/>
          <p:cNvSpPr txBox="1"/>
          <p:nvPr/>
        </p:nvSpPr>
        <p:spPr>
          <a:xfrm>
            <a:off x="1905000" y="4038600"/>
            <a:ext cx="2286000" cy="369332"/>
          </a:xfrm>
          <a:prstGeom prst="rect">
            <a:avLst/>
          </a:prstGeom>
          <a:solidFill>
            <a:schemeClr val="accent3">
              <a:lumMod val="95000"/>
            </a:schemeClr>
          </a:solidFill>
        </p:spPr>
        <p:txBody>
          <a:bodyPr wrap="squar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Network Operator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228600" y="5562600"/>
            <a:ext cx="1447800" cy="369332"/>
          </a:xfrm>
          <a:prstGeom prst="rect">
            <a:avLst/>
          </a:prstGeom>
          <a:solidFill>
            <a:schemeClr val="accent3">
              <a:lumMod val="95000"/>
            </a:schemeClr>
          </a:solidFill>
        </p:spPr>
        <p:txBody>
          <a:bodyPr wrap="squar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Consultant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p:cNvSpPr txBox="1"/>
          <p:nvPr/>
        </p:nvSpPr>
        <p:spPr>
          <a:xfrm>
            <a:off x="3962400" y="5486400"/>
            <a:ext cx="1905000" cy="646331"/>
          </a:xfrm>
          <a:prstGeom prst="rect">
            <a:avLst/>
          </a:prstGeom>
          <a:solidFill>
            <a:schemeClr val="accent3">
              <a:lumMod val="95000"/>
            </a:schemeClr>
          </a:solidFill>
        </p:spPr>
        <p:txBody>
          <a:bodyPr wrap="squar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Doctor/Trainee</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Localities Level</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6934200" y="5257800"/>
            <a:ext cx="1676400" cy="646331"/>
          </a:xfrm>
          <a:prstGeom prst="rect">
            <a:avLst/>
          </a:prstGeom>
          <a:solidFill>
            <a:schemeClr val="accent3">
              <a:lumMod val="95000"/>
            </a:schemeClr>
          </a:solidFill>
        </p:spPr>
        <p:txBody>
          <a:bodyPr wrap="squar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State Level</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Health Center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6400800" y="2514600"/>
            <a:ext cx="2286000" cy="369332"/>
          </a:xfrm>
          <a:prstGeom prst="rect">
            <a:avLst/>
          </a:prstGeom>
          <a:solidFill>
            <a:schemeClr val="accent3">
              <a:lumMod val="95000"/>
            </a:schemeClr>
          </a:solidFill>
        </p:spPr>
        <p:txBody>
          <a:bodyPr wrap="squar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Hospital in the City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 xmlns:p14="http://schemas.microsoft.com/office/powerpoint/2010/main" val="1702332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4876800"/>
            <a:ext cx="4724399" cy="1143000"/>
          </a:xfrm>
        </p:spPr>
        <p:txBody>
          <a:bodyPr/>
          <a:lstStyle/>
          <a:p>
            <a:pPr algn="just"/>
            <a:r>
              <a:rPr lang="en-US" sz="900" b="0" dirty="0" smtClean="0">
                <a:solidFill>
                  <a:schemeClr val="tx1"/>
                </a:solidFill>
              </a:rPr>
              <a:t>Figure 1: </a:t>
            </a:r>
            <a:r>
              <a:rPr lang="en-US" sz="900" b="0" dirty="0" err="1" smtClean="0">
                <a:solidFill>
                  <a:schemeClr val="tx1"/>
                </a:solidFill>
              </a:rPr>
              <a:t>k.g</a:t>
            </a:r>
            <a:r>
              <a:rPr lang="en-US" sz="900" b="0" dirty="0" smtClean="0">
                <a:solidFill>
                  <a:schemeClr val="tx1"/>
                </a:solidFill>
              </a:rPr>
              <a:t>. </a:t>
            </a:r>
            <a:r>
              <a:rPr lang="en-US" sz="900" b="0" dirty="0" err="1" smtClean="0">
                <a:solidFill>
                  <a:schemeClr val="tx1"/>
                </a:solidFill>
              </a:rPr>
              <a:t>mohamed</a:t>
            </a:r>
            <a:r>
              <a:rPr lang="en-US" sz="900" b="0" dirty="0" smtClean="0">
                <a:solidFill>
                  <a:schemeClr val="tx1"/>
                </a:solidFill>
              </a:rPr>
              <a:t>, </a:t>
            </a:r>
            <a:r>
              <a:rPr lang="en-US" sz="900" b="0" dirty="0" err="1" smtClean="0">
                <a:solidFill>
                  <a:schemeClr val="tx1"/>
                </a:solidFill>
              </a:rPr>
              <a:t>s.hunskaar</a:t>
            </a:r>
            <a:r>
              <a:rPr lang="en-US" sz="900" b="0" dirty="0" smtClean="0">
                <a:solidFill>
                  <a:schemeClr val="tx1"/>
                </a:solidFill>
              </a:rPr>
              <a:t>, S.H. </a:t>
            </a:r>
            <a:r>
              <a:rPr lang="en-US" sz="900" b="0" dirty="0" err="1" smtClean="0">
                <a:solidFill>
                  <a:schemeClr val="tx1"/>
                </a:solidFill>
              </a:rPr>
              <a:t>Abdelrahman</a:t>
            </a:r>
            <a:r>
              <a:rPr lang="en-US" sz="900" b="0" dirty="0" smtClean="0">
                <a:solidFill>
                  <a:schemeClr val="tx1"/>
                </a:solidFill>
              </a:rPr>
              <a:t>, and E. M. Malik, </a:t>
            </a:r>
            <a:r>
              <a:rPr lang="en-US" sz="900" dirty="0" smtClean="0">
                <a:solidFill>
                  <a:schemeClr val="tx1"/>
                </a:solidFill>
              </a:rPr>
              <a:t>International Journal of family medicine</a:t>
            </a:r>
            <a:r>
              <a:rPr lang="en-US" sz="900" b="0" dirty="0" smtClean="0">
                <a:solidFill>
                  <a:schemeClr val="tx1"/>
                </a:solidFill>
              </a:rPr>
              <a:t>,</a:t>
            </a:r>
            <a:r>
              <a:rPr lang="en-US" sz="900" b="0" dirty="0">
                <a:solidFill>
                  <a:schemeClr val="tx1"/>
                </a:solidFill>
              </a:rPr>
              <a:t> Telemedicine and E-Learning in a Primary Care Setting in Sudan: The Experience of the Gezira Family Medicine </a:t>
            </a:r>
            <a:r>
              <a:rPr lang="en-US" sz="900" b="0" dirty="0" smtClean="0">
                <a:solidFill>
                  <a:schemeClr val="tx1"/>
                </a:solidFill>
              </a:rPr>
              <a:t>Project volume 2015(2015).</a:t>
            </a:r>
            <a:r>
              <a:rPr lang="en-US" sz="1000" b="0" dirty="0">
                <a:solidFill>
                  <a:schemeClr val="tx1"/>
                </a:solidFill>
              </a:rPr>
              <a:t/>
            </a:r>
            <a:br>
              <a:rPr lang="en-US" sz="1000" b="0" dirty="0">
                <a:solidFill>
                  <a:schemeClr val="tx1"/>
                </a:solidFill>
              </a:rPr>
            </a:br>
            <a:endParaRPr lang="en-US" sz="1000" dirty="0">
              <a:solidFill>
                <a:schemeClr val="tx1"/>
              </a:solidFill>
            </a:endParaRPr>
          </a:p>
        </p:txBody>
      </p:sp>
      <p:sp>
        <p:nvSpPr>
          <p:cNvPr id="3" name="Text Placeholder 2"/>
          <p:cNvSpPr>
            <a:spLocks noGrp="1"/>
          </p:cNvSpPr>
          <p:nvPr>
            <p:ph type="body" idx="1"/>
          </p:nvPr>
        </p:nvSpPr>
        <p:spPr>
          <a:xfrm>
            <a:off x="304800" y="2362200"/>
            <a:ext cx="3581400" cy="1752600"/>
          </a:xfrm>
        </p:spPr>
        <p:style>
          <a:lnRef idx="2">
            <a:schemeClr val="accent3"/>
          </a:lnRef>
          <a:fillRef idx="1">
            <a:schemeClr val="lt1"/>
          </a:fillRef>
          <a:effectRef idx="0">
            <a:schemeClr val="accent3"/>
          </a:effectRef>
          <a:fontRef idx="minor">
            <a:schemeClr val="dk1"/>
          </a:fontRef>
        </p:style>
        <p:txBody>
          <a:bodyPr/>
          <a:lstStyle/>
          <a:p>
            <a:r>
              <a:rPr lang="en-US" sz="1600" dirty="0" smtClean="0"/>
              <a:t>Type of specialty that both male and female doctors (medical officers enrolled in the project) have chosen to work in during the online sessions held with consultants  aiming for patient diagnosis.</a:t>
            </a:r>
            <a:endParaRPr lang="en-US" sz="1600" dirty="0"/>
          </a:p>
        </p:txBody>
      </p:sp>
      <p:pic>
        <p:nvPicPr>
          <p:cNvPr id="4" name="Content Placeholder 3"/>
          <p:cNvPicPr>
            <a:picLocks noGrp="1"/>
          </p:cNvPicPr>
          <p:nvPr>
            <p:ph idx="1"/>
          </p:nvPr>
        </p:nvPicPr>
        <p:blipFill>
          <a:blip r:embed="rId2" cstate="print"/>
          <a:stretch>
            <a:fillRect/>
          </a:stretch>
        </p:blipFill>
        <p:spPr>
          <a:xfrm>
            <a:off x="3810000" y="1905000"/>
            <a:ext cx="4800600" cy="2895600"/>
          </a:xfrm>
          <a:prstGeom prst="rect">
            <a:avLst/>
          </a:prstGeom>
        </p:spPr>
      </p:pic>
      <p:pic>
        <p:nvPicPr>
          <p:cNvPr id="5" name="صورة 2" descr="C:\Users\naglaem\Desktop\img_girls-ly1382090303_617.gif"/>
          <p:cNvPicPr/>
          <p:nvPr/>
        </p:nvPicPr>
        <p:blipFill>
          <a:blip r:embed="rId3" cstate="print"/>
          <a:srcRect/>
          <a:stretch>
            <a:fillRect/>
          </a:stretch>
        </p:blipFill>
        <p:spPr bwMode="auto">
          <a:xfrm>
            <a:off x="8382000" y="57150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3685057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chemeClr val="tx2"/>
                </a:solidFill>
              </a:rPr>
              <a:t>Results of the GFMP</a:t>
            </a:r>
            <a:r>
              <a:rPr lang="en-US" sz="2400" b="1" dirty="0" smtClean="0">
                <a:solidFill>
                  <a:schemeClr val="tx2"/>
                </a:solidFill>
              </a:rPr>
              <a:t>:</a:t>
            </a:r>
            <a:endParaRPr lang="en-US" sz="2400" dirty="0"/>
          </a:p>
        </p:txBody>
      </p:sp>
      <p:sp>
        <p:nvSpPr>
          <p:cNvPr id="3" name="Content Placeholder 2"/>
          <p:cNvSpPr>
            <a:spLocks noGrp="1"/>
          </p:cNvSpPr>
          <p:nvPr>
            <p:ph idx="1"/>
          </p:nvPr>
        </p:nvSpPr>
        <p:spPr>
          <a:xfrm>
            <a:off x="152400" y="2209800"/>
            <a:ext cx="8802688" cy="3922713"/>
          </a:xfrm>
        </p:spPr>
        <p:txBody>
          <a:bodyPr/>
          <a:lstStyle/>
          <a:p>
            <a:pPr lvl="0" algn="just"/>
            <a:r>
              <a:rPr lang="en-US" sz="1600" dirty="0">
                <a:solidFill>
                  <a:schemeClr val="tx1"/>
                </a:solidFill>
                <a:latin typeface="+mn-lt"/>
                <a:ea typeface="+mn-ea"/>
                <a:cs typeface="+mn-cs"/>
              </a:rPr>
              <a:t>In the period from April 2011 to December 2012 (which is the first year of the project), about 3808 telemedicine online consultations were recorded and over 165000 new patients’ EMRs(electronic medical reports) were established (125 candidates enrolled in the program).</a:t>
            </a:r>
          </a:p>
          <a:p>
            <a:pPr lvl="0" algn="just"/>
            <a:r>
              <a:rPr lang="en-US" sz="1600" dirty="0">
                <a:solidFill>
                  <a:schemeClr val="tx1"/>
                </a:solidFill>
                <a:latin typeface="+mn-lt"/>
                <a:ea typeface="+mn-ea"/>
                <a:cs typeface="+mn-cs"/>
              </a:rPr>
              <a:t>Results confirmed the suitability of ICT use in postgraduate training in family medicine and in health care service provision. This assisted in medical intervention and lowering of maternal mortality rates in rural areas covered by the project, further decreasing overcrowding in hospitals and possible financial </a:t>
            </a:r>
            <a:r>
              <a:rPr lang="en-US" sz="1600" dirty="0" smtClean="0">
                <a:solidFill>
                  <a:schemeClr val="tx1"/>
                </a:solidFill>
                <a:latin typeface="+mn-lt"/>
                <a:ea typeface="+mn-ea"/>
                <a:cs typeface="+mn-cs"/>
              </a:rPr>
              <a:t>burdens for patients. </a:t>
            </a:r>
            <a:endParaRPr lang="en-US" sz="1600" dirty="0">
              <a:solidFill>
                <a:schemeClr val="tx1"/>
              </a:solidFill>
              <a:latin typeface="+mn-lt"/>
              <a:ea typeface="+mn-ea"/>
              <a:cs typeface="+mn-cs"/>
            </a:endParaRPr>
          </a:p>
          <a:p>
            <a:pPr lvl="0" algn="just"/>
            <a:r>
              <a:rPr lang="en-US" sz="1600" dirty="0" smtClean="0">
                <a:solidFill>
                  <a:schemeClr val="tx1"/>
                </a:solidFill>
                <a:latin typeface="+mn-lt"/>
                <a:ea typeface="+mn-ea"/>
                <a:cs typeface="+mn-cs"/>
              </a:rPr>
              <a:t>Figures show a </a:t>
            </a:r>
            <a:r>
              <a:rPr lang="en-US" sz="1600" dirty="0">
                <a:solidFill>
                  <a:schemeClr val="tx1"/>
                </a:solidFill>
                <a:latin typeface="+mn-lt"/>
                <a:ea typeface="+mn-ea"/>
                <a:cs typeface="+mn-cs"/>
              </a:rPr>
              <a:t>decrease in maternal mortality rates from 469 in 2005 in every 100, 000 child birth to 129 in every 100,000 child birth in </a:t>
            </a:r>
            <a:r>
              <a:rPr lang="en-US" sz="1600" dirty="0" smtClean="0">
                <a:solidFill>
                  <a:schemeClr val="tx1"/>
                </a:solidFill>
                <a:latin typeface="+mn-lt"/>
                <a:ea typeface="+mn-ea"/>
                <a:cs typeface="+mn-cs"/>
              </a:rPr>
              <a:t>2015.</a:t>
            </a:r>
            <a:endParaRPr lang="en-US" sz="1600" dirty="0">
              <a:solidFill>
                <a:schemeClr val="tx1"/>
              </a:solidFill>
              <a:latin typeface="+mn-lt"/>
              <a:ea typeface="+mn-ea"/>
              <a:cs typeface="+mn-cs"/>
            </a:endParaRPr>
          </a:p>
          <a:p>
            <a:pPr lvl="0" algn="just"/>
            <a:r>
              <a:rPr lang="en-US" sz="1600" dirty="0">
                <a:solidFill>
                  <a:schemeClr val="tx1"/>
                </a:solidFill>
                <a:latin typeface="+mn-lt"/>
                <a:ea typeface="+mn-ea"/>
                <a:cs typeface="+mn-cs"/>
              </a:rPr>
              <a:t>The Ministry of Health in Gezira state recruited about 417 midwives to assist in these efforts as well as hiring of consultants and conduction of capacity building </a:t>
            </a:r>
            <a:r>
              <a:rPr lang="en-US" sz="1600" dirty="0" err="1">
                <a:solidFill>
                  <a:schemeClr val="tx1"/>
                </a:solidFill>
                <a:latin typeface="+mn-lt"/>
                <a:ea typeface="+mn-ea"/>
                <a:cs typeface="+mn-cs"/>
              </a:rPr>
              <a:t>programmes</a:t>
            </a:r>
            <a:r>
              <a:rPr lang="en-US" sz="1600" dirty="0">
                <a:solidFill>
                  <a:schemeClr val="tx1"/>
                </a:solidFill>
                <a:latin typeface="+mn-lt"/>
                <a:ea typeface="+mn-ea"/>
                <a:cs typeface="+mn-cs"/>
              </a:rPr>
              <a:t> to manage the project.</a:t>
            </a:r>
          </a:p>
          <a:p>
            <a:pPr marL="0" indent="0">
              <a:buNone/>
            </a:pPr>
            <a:r>
              <a:rPr lang="en-US" sz="1600" b="1" dirty="0">
                <a:solidFill>
                  <a:schemeClr val="tx1"/>
                </a:solidFill>
                <a:latin typeface="+mn-lt"/>
                <a:ea typeface="+mn-ea"/>
                <a:cs typeface="+mn-cs"/>
              </a:rPr>
              <a:t> </a:t>
            </a:r>
            <a:endParaRPr lang="en-US" sz="1600" dirty="0">
              <a:solidFill>
                <a:schemeClr val="tx1"/>
              </a:solidFill>
              <a:latin typeface="+mn-lt"/>
              <a:ea typeface="+mn-ea"/>
              <a:cs typeface="+mn-cs"/>
            </a:endParaRPr>
          </a:p>
          <a:p>
            <a:endParaRPr lang="en-US" dirty="0"/>
          </a:p>
        </p:txBody>
      </p:sp>
      <p:pic>
        <p:nvPicPr>
          <p:cNvPr id="4" name="صورة 2" descr="C:\Users\naglaem\Desktop\img_girls-ly1382090303_617.gif"/>
          <p:cNvPicPr/>
          <p:nvPr/>
        </p:nvPicPr>
        <p:blipFill>
          <a:blip r:embed="rId2" cstate="print"/>
          <a:srcRect/>
          <a:stretch>
            <a:fillRect/>
          </a:stretch>
        </p:blipFill>
        <p:spPr bwMode="auto">
          <a:xfrm>
            <a:off x="8153400" y="60198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3942012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chemeClr val="tx2"/>
                </a:solidFill>
              </a:rPr>
              <a:t>Challenges facing women in Media </a:t>
            </a:r>
            <a:r>
              <a:rPr lang="en-US" sz="2000" b="1" dirty="0" smtClean="0">
                <a:solidFill>
                  <a:schemeClr val="tx2"/>
                </a:solidFill>
              </a:rPr>
              <a:t>and Information </a:t>
            </a:r>
            <a:r>
              <a:rPr lang="en-US" sz="2000" b="1" dirty="0">
                <a:solidFill>
                  <a:schemeClr val="tx2"/>
                </a:solidFill>
              </a:rPr>
              <a:t>Technology fields: </a:t>
            </a:r>
            <a:endParaRPr lang="en-US" sz="2000" dirty="0"/>
          </a:p>
        </p:txBody>
      </p:sp>
      <p:sp>
        <p:nvSpPr>
          <p:cNvPr id="3" name="Content Placeholder 2"/>
          <p:cNvSpPr>
            <a:spLocks noGrp="1"/>
          </p:cNvSpPr>
          <p:nvPr>
            <p:ph idx="1"/>
          </p:nvPr>
        </p:nvSpPr>
        <p:spPr>
          <a:xfrm>
            <a:off x="304800" y="2438400"/>
            <a:ext cx="8650288" cy="3505200"/>
          </a:xfrm>
        </p:spPr>
        <p:txBody>
          <a:bodyPr/>
          <a:lstStyle/>
          <a:p>
            <a:pPr lvl="0"/>
            <a:r>
              <a:rPr lang="en-US" sz="2000" dirty="0">
                <a:solidFill>
                  <a:schemeClr val="tx1"/>
                </a:solidFill>
                <a:latin typeface="+mn-lt"/>
                <a:ea typeface="+mn-ea"/>
                <a:cs typeface="+mn-cs"/>
              </a:rPr>
              <a:t>Negative and restrictive traditions and social customs.  </a:t>
            </a:r>
          </a:p>
          <a:p>
            <a:pPr lvl="0"/>
            <a:r>
              <a:rPr lang="en-US" sz="2000" dirty="0">
                <a:solidFill>
                  <a:schemeClr val="tx1"/>
                </a:solidFill>
                <a:latin typeface="+mn-lt"/>
                <a:ea typeface="+mn-ea"/>
                <a:cs typeface="+mn-cs"/>
              </a:rPr>
              <a:t>Lack of proper media portrayal and discussion of women issues (audio, video, press). </a:t>
            </a:r>
          </a:p>
          <a:p>
            <a:pPr lvl="0"/>
            <a:r>
              <a:rPr lang="en-US" sz="2000" dirty="0">
                <a:solidFill>
                  <a:schemeClr val="tx1"/>
                </a:solidFill>
                <a:latin typeface="+mn-lt"/>
                <a:ea typeface="+mn-ea"/>
                <a:cs typeface="+mn-cs"/>
              </a:rPr>
              <a:t>Spread of poverty and communal </a:t>
            </a:r>
            <a:r>
              <a:rPr lang="en-US" sz="2000" dirty="0" smtClean="0">
                <a:solidFill>
                  <a:schemeClr val="tx1"/>
                </a:solidFill>
                <a:latin typeface="+mn-lt"/>
                <a:ea typeface="+mn-ea"/>
                <a:cs typeface="+mn-cs"/>
              </a:rPr>
              <a:t>conflicts, as well as remote </a:t>
            </a:r>
            <a:r>
              <a:rPr lang="en-US" sz="2000" dirty="0">
                <a:solidFill>
                  <a:schemeClr val="tx1"/>
                </a:solidFill>
                <a:latin typeface="+mn-lt"/>
                <a:ea typeface="+mn-ea"/>
                <a:cs typeface="+mn-cs"/>
              </a:rPr>
              <a:t>geographical areas also restrict women’s access to modern IT and communication technologies and training</a:t>
            </a:r>
            <a:r>
              <a:rPr lang="en-US" sz="2000" dirty="0" smtClean="0">
                <a:solidFill>
                  <a:schemeClr val="tx1"/>
                </a:solidFill>
                <a:latin typeface="+mn-lt"/>
                <a:ea typeface="+mn-ea"/>
                <a:cs typeface="+mn-cs"/>
              </a:rPr>
              <a:t>. </a:t>
            </a:r>
            <a:endParaRPr lang="en-US" sz="2000" dirty="0">
              <a:solidFill>
                <a:schemeClr val="tx1"/>
              </a:solidFill>
              <a:latin typeface="+mn-lt"/>
              <a:ea typeface="+mn-ea"/>
              <a:cs typeface="+mn-cs"/>
            </a:endParaRPr>
          </a:p>
          <a:p>
            <a:pPr lvl="0"/>
            <a:r>
              <a:rPr lang="en-US" sz="2000" dirty="0">
                <a:solidFill>
                  <a:schemeClr val="tx1"/>
                </a:solidFill>
                <a:latin typeface="+mn-lt"/>
                <a:ea typeface="+mn-ea"/>
                <a:cs typeface="+mn-cs"/>
              </a:rPr>
              <a:t> Need to strengthen measures to secure and maintain women’s right in compulsory and free primary education. </a:t>
            </a:r>
          </a:p>
          <a:p>
            <a:endParaRPr lang="en-US" sz="2000" dirty="0"/>
          </a:p>
        </p:txBody>
      </p:sp>
      <p:pic>
        <p:nvPicPr>
          <p:cNvPr id="4" name="صورة 2" descr="C:\Users\naglaem\Desktop\img_girls-ly1382090303_617.gif"/>
          <p:cNvPicPr/>
          <p:nvPr/>
        </p:nvPicPr>
        <p:blipFill>
          <a:blip r:embed="rId2" cstate="print"/>
          <a:srcRect/>
          <a:stretch>
            <a:fillRect/>
          </a:stretch>
        </p:blipFill>
        <p:spPr bwMode="auto">
          <a:xfrm>
            <a:off x="8077200" y="57912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3738332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990600"/>
            <a:ext cx="7793037" cy="685800"/>
          </a:xfrm>
        </p:spPr>
        <p:txBody>
          <a:bodyPr/>
          <a:lstStyle/>
          <a:p>
            <a:r>
              <a:rPr lang="en-US" sz="2000" b="1" dirty="0" smtClean="0">
                <a:solidFill>
                  <a:schemeClr val="tx2"/>
                </a:solidFill>
              </a:rPr>
              <a:t>Challenges facing women in Media and Technology fields: </a:t>
            </a:r>
            <a:endParaRPr lang="en-US" sz="2000" dirty="0"/>
          </a:p>
        </p:txBody>
      </p:sp>
      <p:sp>
        <p:nvSpPr>
          <p:cNvPr id="3" name="Content Placeholder 2"/>
          <p:cNvSpPr>
            <a:spLocks noGrp="1"/>
          </p:cNvSpPr>
          <p:nvPr>
            <p:ph idx="1"/>
          </p:nvPr>
        </p:nvSpPr>
        <p:spPr>
          <a:xfrm>
            <a:off x="381000" y="2514600"/>
            <a:ext cx="8574088" cy="3429000"/>
          </a:xfrm>
        </p:spPr>
        <p:txBody>
          <a:bodyPr/>
          <a:lstStyle/>
          <a:p>
            <a:pPr lvl="0" algn="just"/>
            <a:r>
              <a:rPr lang="en-US" sz="2000" dirty="0">
                <a:solidFill>
                  <a:schemeClr val="tx1"/>
                </a:solidFill>
                <a:latin typeface="+mn-lt"/>
                <a:ea typeface="+mn-ea"/>
                <a:cs typeface="+mn-cs"/>
              </a:rPr>
              <a:t>High illiteracy rates among rural </a:t>
            </a:r>
            <a:r>
              <a:rPr lang="en-US" sz="2000" dirty="0" smtClean="0">
                <a:solidFill>
                  <a:schemeClr val="tx1"/>
                </a:solidFill>
                <a:latin typeface="+mn-lt"/>
                <a:ea typeface="+mn-ea"/>
                <a:cs typeface="+mn-cs"/>
              </a:rPr>
              <a:t>women specially in remote areas </a:t>
            </a:r>
            <a:r>
              <a:rPr lang="en-US" sz="2000" dirty="0">
                <a:solidFill>
                  <a:schemeClr val="tx1"/>
                </a:solidFill>
                <a:latin typeface="+mn-lt"/>
                <a:ea typeface="+mn-ea"/>
                <a:cs typeface="+mn-cs"/>
              </a:rPr>
              <a:t>and lack of interest to learn computer skills in spite of all incentives provided. </a:t>
            </a:r>
          </a:p>
          <a:p>
            <a:pPr lvl="0" algn="just"/>
            <a:r>
              <a:rPr lang="en-US" sz="2000" dirty="0">
                <a:solidFill>
                  <a:schemeClr val="tx1"/>
                </a:solidFill>
                <a:latin typeface="+mn-lt"/>
                <a:ea typeface="+mn-ea"/>
                <a:cs typeface="+mn-cs"/>
              </a:rPr>
              <a:t>Need to introduce technology packages in agricultural field. </a:t>
            </a:r>
          </a:p>
          <a:p>
            <a:pPr lvl="0" algn="just"/>
            <a:r>
              <a:rPr lang="en-US" sz="2000" dirty="0">
                <a:solidFill>
                  <a:schemeClr val="tx1"/>
                </a:solidFill>
                <a:latin typeface="+mn-lt"/>
                <a:ea typeface="+mn-ea"/>
                <a:cs typeface="+mn-cs"/>
              </a:rPr>
              <a:t>Need to strengthen coordination between institutional and networking actors on national and international levels to empower women. </a:t>
            </a:r>
          </a:p>
          <a:p>
            <a:pPr lvl="0" algn="just"/>
            <a:r>
              <a:rPr lang="en-US" sz="2000" dirty="0">
                <a:solidFill>
                  <a:schemeClr val="tx1"/>
                </a:solidFill>
                <a:latin typeface="+mn-lt"/>
                <a:ea typeface="+mn-ea"/>
                <a:cs typeface="+mn-cs"/>
              </a:rPr>
              <a:t>Need to strengthen community mobilization and provide services for </a:t>
            </a:r>
            <a:r>
              <a:rPr lang="en-US" sz="2000" dirty="0" smtClean="0">
                <a:solidFill>
                  <a:schemeClr val="tx1"/>
                </a:solidFill>
                <a:latin typeface="+mn-lt"/>
                <a:ea typeface="+mn-ea"/>
                <a:cs typeface="+mn-cs"/>
              </a:rPr>
              <a:t>itinerant </a:t>
            </a:r>
            <a:r>
              <a:rPr lang="en-US" sz="2000" dirty="0">
                <a:solidFill>
                  <a:schemeClr val="tx1"/>
                </a:solidFill>
                <a:latin typeface="+mn-lt"/>
                <a:ea typeface="+mn-ea"/>
                <a:cs typeface="+mn-cs"/>
              </a:rPr>
              <a:t>life styles (pastoralism etc.). </a:t>
            </a:r>
            <a:endParaRPr lang="en-US" sz="2000" dirty="0" smtClean="0">
              <a:solidFill>
                <a:schemeClr val="tx1"/>
              </a:solidFill>
              <a:latin typeface="+mn-lt"/>
              <a:ea typeface="+mn-ea"/>
              <a:cs typeface="+mn-cs"/>
            </a:endParaRPr>
          </a:p>
          <a:p>
            <a:pPr lvl="0" algn="just"/>
            <a:r>
              <a:rPr lang="en-US" sz="2000" dirty="0" smtClean="0"/>
              <a:t>Need to expand network coverage to remote areas.</a:t>
            </a:r>
            <a:endParaRPr lang="en-US" sz="2000" dirty="0">
              <a:solidFill>
                <a:schemeClr val="tx1"/>
              </a:solidFill>
              <a:latin typeface="+mn-lt"/>
              <a:ea typeface="+mn-ea"/>
              <a:cs typeface="+mn-cs"/>
            </a:endParaRPr>
          </a:p>
          <a:p>
            <a:pPr algn="just"/>
            <a:endParaRPr lang="en-US" dirty="0"/>
          </a:p>
        </p:txBody>
      </p:sp>
      <p:pic>
        <p:nvPicPr>
          <p:cNvPr id="4" name="صورة 2" descr="C:\Users\naglaem\Desktop\img_girls-ly1382090303_617.gif"/>
          <p:cNvPicPr/>
          <p:nvPr/>
        </p:nvPicPr>
        <p:blipFill>
          <a:blip r:embed="rId2" cstate="print"/>
          <a:srcRect/>
          <a:stretch>
            <a:fillRect/>
          </a:stretch>
        </p:blipFill>
        <p:spPr bwMode="auto">
          <a:xfrm>
            <a:off x="8229600" y="57912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721170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Opportunities for Rural Women in Sudan:</a:t>
            </a:r>
          </a:p>
        </p:txBody>
      </p:sp>
      <p:sp>
        <p:nvSpPr>
          <p:cNvPr id="3" name="Content Placeholder 2"/>
          <p:cNvSpPr>
            <a:spLocks noGrp="1"/>
          </p:cNvSpPr>
          <p:nvPr>
            <p:ph idx="1"/>
          </p:nvPr>
        </p:nvSpPr>
        <p:spPr>
          <a:xfrm>
            <a:off x="1182688" y="2667000"/>
            <a:ext cx="7772400" cy="3465512"/>
          </a:xfrm>
        </p:spPr>
        <p:txBody>
          <a:bodyPr/>
          <a:lstStyle/>
          <a:p>
            <a:r>
              <a:rPr lang="en-US" sz="2000" dirty="0" smtClean="0"/>
              <a:t>P</a:t>
            </a:r>
            <a:r>
              <a:rPr lang="en-US" sz="2000" dirty="0" smtClean="0"/>
              <a:t>olitical commitments towards women issues.</a:t>
            </a:r>
            <a:endParaRPr lang="en-US" sz="2000" dirty="0" smtClean="0"/>
          </a:p>
          <a:p>
            <a:r>
              <a:rPr lang="en-US" sz="2000" dirty="0" smtClean="0"/>
              <a:t>Decentralization leading to better decision making.</a:t>
            </a:r>
          </a:p>
          <a:p>
            <a:r>
              <a:rPr lang="en-US" sz="2000" dirty="0" smtClean="0"/>
              <a:t>External funding opportunities.</a:t>
            </a:r>
          </a:p>
          <a:p>
            <a:r>
              <a:rPr lang="en-US" sz="2000" dirty="0" smtClean="0"/>
              <a:t>Partnerships with international institutes and universities.</a:t>
            </a:r>
          </a:p>
          <a:p>
            <a:r>
              <a:rPr lang="en-US" sz="2000" dirty="0" smtClean="0"/>
              <a:t>Recent </a:t>
            </a:r>
            <a:r>
              <a:rPr lang="en-US" sz="2000" dirty="0" smtClean="0"/>
              <a:t>gender </a:t>
            </a:r>
            <a:r>
              <a:rPr lang="en-US" sz="2000" dirty="0" err="1" smtClean="0"/>
              <a:t>sensiive</a:t>
            </a:r>
            <a:r>
              <a:rPr lang="en-US" sz="2000" dirty="0" smtClean="0"/>
              <a:t> reform </a:t>
            </a:r>
            <a:r>
              <a:rPr lang="en-US" sz="2000" dirty="0" smtClean="0"/>
              <a:t>initiatives in various </a:t>
            </a:r>
            <a:r>
              <a:rPr lang="en-US" sz="2000" dirty="0" smtClean="0"/>
              <a:t>sectors specially in IT and communication </a:t>
            </a:r>
            <a:r>
              <a:rPr lang="en-US" sz="2000" smtClean="0"/>
              <a:t>strategic plan.</a:t>
            </a:r>
            <a:endParaRPr lang="en-US" sz="2000" dirty="0"/>
          </a:p>
        </p:txBody>
      </p:sp>
      <p:pic>
        <p:nvPicPr>
          <p:cNvPr id="4" name="صورة 2" descr="C:\Users\naglaem\Desktop\img_girls-ly1382090303_617.gif"/>
          <p:cNvPicPr/>
          <p:nvPr/>
        </p:nvPicPr>
        <p:blipFill>
          <a:blip r:embed="rId2" cstate="print"/>
          <a:srcRect/>
          <a:stretch>
            <a:fillRect/>
          </a:stretch>
        </p:blipFill>
        <p:spPr bwMode="auto">
          <a:xfrm>
            <a:off x="8229600" y="5791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2075" tIns="46038" rIns="92075" bIns="46038" anchor="ctr"/>
          <a:lstStyle/>
          <a:p>
            <a:r>
              <a:rPr lang="en-US" altLang="en-US" dirty="0" smtClean="0"/>
              <a:t/>
            </a:r>
            <a:br>
              <a:rPr lang="en-US" altLang="en-US" dirty="0" smtClean="0"/>
            </a:br>
            <a:r>
              <a:rPr lang="en-US" altLang="en-US" sz="2800" b="1" dirty="0" smtClean="0"/>
              <a:t>General overview:</a:t>
            </a:r>
            <a:endParaRPr lang="en-US" altLang="en-US" sz="2800" b="1" dirty="0"/>
          </a:p>
        </p:txBody>
      </p:sp>
      <p:sp>
        <p:nvSpPr>
          <p:cNvPr id="8195" name="Rectangle 3"/>
          <p:cNvSpPr>
            <a:spLocks noGrp="1" noChangeArrowheads="1"/>
          </p:cNvSpPr>
          <p:nvPr>
            <p:ph type="body" idx="1"/>
          </p:nvPr>
        </p:nvSpPr>
        <p:spPr>
          <a:xfrm>
            <a:off x="0" y="1828800"/>
            <a:ext cx="5715000" cy="4572000"/>
          </a:xfrm>
          <a:noFill/>
          <a:ln/>
          <a:effectLst>
            <a:glow rad="101600">
              <a:schemeClr val="accent1">
                <a:satMod val="175000"/>
                <a:alpha val="40000"/>
              </a:schemeClr>
            </a:glow>
          </a:effectLst>
        </p:spPr>
        <p:txBody>
          <a:bodyPr lIns="182562" tIns="46038" rIns="182562" bIns="46038"/>
          <a:lstStyle/>
          <a:p>
            <a:pPr lvl="0" algn="just"/>
            <a:endParaRPr lang="en-US" sz="2000" dirty="0" smtClean="0">
              <a:solidFill>
                <a:schemeClr val="tx1"/>
              </a:solidFill>
              <a:latin typeface="+mn-lt"/>
              <a:ea typeface="+mn-ea"/>
              <a:cs typeface="+mn-cs"/>
            </a:endParaRPr>
          </a:p>
          <a:p>
            <a:pPr lvl="0" algn="just"/>
            <a:r>
              <a:rPr lang="en-US" sz="1800" dirty="0" smtClean="0">
                <a:solidFill>
                  <a:schemeClr val="tx1"/>
                </a:solidFill>
                <a:latin typeface="+mn-lt"/>
                <a:ea typeface="+mn-ea"/>
                <a:cs typeface="+mn-cs"/>
              </a:rPr>
              <a:t>The current estimated population of Sudan is about 41,985,512 </a:t>
            </a:r>
            <a:r>
              <a:rPr lang="en-US" sz="1800" dirty="0" smtClean="0">
                <a:solidFill>
                  <a:schemeClr val="tx1"/>
                </a:solidFill>
                <a:latin typeface="+mn-lt"/>
                <a:ea typeface="+mn-ea"/>
                <a:cs typeface="+mn-cs"/>
              </a:rPr>
              <a:t>people</a:t>
            </a:r>
          </a:p>
          <a:p>
            <a:pPr lvl="0" algn="just"/>
            <a:r>
              <a:rPr lang="en-US" sz="1800" dirty="0" smtClean="0">
                <a:solidFill>
                  <a:schemeClr val="tx1"/>
                </a:solidFill>
                <a:latin typeface="+mn-lt"/>
                <a:ea typeface="+mn-ea"/>
                <a:cs typeface="+mn-cs"/>
              </a:rPr>
              <a:t> </a:t>
            </a:r>
            <a:r>
              <a:rPr lang="en-US" sz="1800" dirty="0" smtClean="0">
                <a:solidFill>
                  <a:schemeClr val="tx1"/>
                </a:solidFill>
                <a:latin typeface="+mn-lt"/>
                <a:ea typeface="+mn-ea"/>
                <a:cs typeface="+mn-cs"/>
              </a:rPr>
              <a:t>(21,273,853 male - 20,710, 660 female). </a:t>
            </a:r>
            <a:endParaRPr lang="en-US" sz="1800" dirty="0" smtClean="0">
              <a:solidFill>
                <a:schemeClr val="tx1"/>
              </a:solidFill>
              <a:latin typeface="+mn-lt"/>
              <a:ea typeface="+mn-ea"/>
              <a:cs typeface="+mn-cs"/>
            </a:endParaRPr>
          </a:p>
          <a:p>
            <a:pPr lvl="0" algn="just"/>
            <a:r>
              <a:rPr lang="en-US" sz="1800" dirty="0" smtClean="0">
                <a:solidFill>
                  <a:schemeClr val="tx1"/>
                </a:solidFill>
                <a:latin typeface="+mn-lt"/>
                <a:ea typeface="+mn-ea"/>
                <a:cs typeface="+mn-cs"/>
              </a:rPr>
              <a:t>30.8</a:t>
            </a:r>
            <a:r>
              <a:rPr lang="en-US" sz="1800" dirty="0" smtClean="0">
                <a:solidFill>
                  <a:schemeClr val="tx1"/>
                </a:solidFill>
                <a:latin typeface="+mn-lt"/>
                <a:ea typeface="+mn-ea"/>
                <a:cs typeface="+mn-cs"/>
              </a:rPr>
              <a:t>% </a:t>
            </a:r>
            <a:r>
              <a:rPr lang="en-US" sz="1800" dirty="0" smtClean="0">
                <a:solidFill>
                  <a:schemeClr val="tx1"/>
                </a:solidFill>
                <a:latin typeface="+mn-lt"/>
                <a:ea typeface="+mn-ea"/>
                <a:cs typeface="+mn-cs"/>
              </a:rPr>
              <a:t>are </a:t>
            </a:r>
            <a:r>
              <a:rPr lang="en-US" sz="1800" dirty="0" smtClean="0">
                <a:solidFill>
                  <a:schemeClr val="tx1"/>
                </a:solidFill>
                <a:latin typeface="+mn-lt"/>
                <a:ea typeface="+mn-ea"/>
                <a:cs typeface="+mn-cs"/>
              </a:rPr>
              <a:t>living in the urban areas  and 69.2% in rural areas, with a population growth of 2.86</a:t>
            </a:r>
            <a:r>
              <a:rPr lang="en-US" sz="1800" dirty="0" smtClean="0">
                <a:solidFill>
                  <a:schemeClr val="tx1"/>
                </a:solidFill>
                <a:latin typeface="+mn-lt"/>
                <a:ea typeface="+mn-ea"/>
                <a:cs typeface="+mn-cs"/>
              </a:rPr>
              <a:t>%.</a:t>
            </a:r>
            <a:endParaRPr lang="en-US" sz="1800" dirty="0" smtClean="0">
              <a:solidFill>
                <a:schemeClr val="tx1"/>
              </a:solidFill>
              <a:latin typeface="+mn-lt"/>
              <a:ea typeface="+mn-ea"/>
              <a:cs typeface="+mn-cs"/>
            </a:endParaRPr>
          </a:p>
          <a:p>
            <a:pPr lvl="0" algn="just"/>
            <a:r>
              <a:rPr lang="en-US" sz="1800" dirty="0" smtClean="0"/>
              <a:t>Y</a:t>
            </a:r>
            <a:r>
              <a:rPr lang="en-US" sz="1800" dirty="0" smtClean="0">
                <a:solidFill>
                  <a:schemeClr val="tx1"/>
                </a:solidFill>
                <a:latin typeface="+mn-lt"/>
                <a:ea typeface="+mn-ea"/>
                <a:cs typeface="+mn-cs"/>
              </a:rPr>
              <a:t>oung </a:t>
            </a:r>
            <a:r>
              <a:rPr lang="en-US" sz="1800" dirty="0" smtClean="0">
                <a:solidFill>
                  <a:schemeClr val="tx1"/>
                </a:solidFill>
                <a:latin typeface="+mn-lt"/>
                <a:ea typeface="+mn-ea"/>
                <a:cs typeface="+mn-cs"/>
              </a:rPr>
              <a:t>population </a:t>
            </a:r>
            <a:r>
              <a:rPr lang="en-US" sz="1800" dirty="0" smtClean="0">
                <a:solidFill>
                  <a:schemeClr val="tx1"/>
                </a:solidFill>
                <a:latin typeface="+mn-lt"/>
                <a:ea typeface="+mn-ea"/>
                <a:cs typeface="+mn-cs"/>
              </a:rPr>
              <a:t>with </a:t>
            </a:r>
            <a:r>
              <a:rPr lang="en-US" sz="1800" dirty="0" smtClean="0">
                <a:solidFill>
                  <a:schemeClr val="tx1"/>
                </a:solidFill>
                <a:latin typeface="+mn-lt"/>
                <a:ea typeface="+mn-ea"/>
                <a:cs typeface="+mn-cs"/>
              </a:rPr>
              <a:t>the median age 19 </a:t>
            </a:r>
            <a:r>
              <a:rPr lang="en-US" sz="1800" dirty="0" smtClean="0">
                <a:solidFill>
                  <a:schemeClr val="tx1"/>
                </a:solidFill>
                <a:latin typeface="+mn-lt"/>
                <a:ea typeface="+mn-ea"/>
                <a:cs typeface="+mn-cs"/>
              </a:rPr>
              <a:t>years.</a:t>
            </a:r>
          </a:p>
          <a:p>
            <a:pPr lvl="0" algn="just"/>
            <a:r>
              <a:rPr lang="en-US" sz="1800" dirty="0" smtClean="0">
                <a:solidFill>
                  <a:schemeClr val="tx1"/>
                </a:solidFill>
                <a:latin typeface="+mn-lt"/>
                <a:ea typeface="+mn-ea"/>
                <a:cs typeface="+mn-cs"/>
              </a:rPr>
              <a:t>The </a:t>
            </a:r>
            <a:r>
              <a:rPr lang="en-US" sz="1800" dirty="0" smtClean="0">
                <a:solidFill>
                  <a:schemeClr val="tx1"/>
                </a:solidFill>
                <a:latin typeface="+mn-lt"/>
                <a:ea typeface="+mn-ea"/>
                <a:cs typeface="+mn-cs"/>
              </a:rPr>
              <a:t>total life expectancy for male and female at </a:t>
            </a:r>
            <a:r>
              <a:rPr lang="en-US" sz="1800" dirty="0" smtClean="0">
                <a:solidFill>
                  <a:schemeClr val="tx1"/>
                </a:solidFill>
                <a:latin typeface="+mn-lt"/>
                <a:ea typeface="+mn-ea"/>
                <a:cs typeface="+mn-cs"/>
              </a:rPr>
              <a:t>birth estimated </a:t>
            </a:r>
            <a:r>
              <a:rPr lang="en-US" sz="1800" dirty="0" smtClean="0">
                <a:solidFill>
                  <a:schemeClr val="tx1"/>
                </a:solidFill>
                <a:latin typeface="+mn-lt"/>
                <a:ea typeface="+mn-ea"/>
                <a:cs typeface="+mn-cs"/>
              </a:rPr>
              <a:t>around 62.6 yrs (male 61 yrs – female 64.2 yrs)(CBS Figures).</a:t>
            </a:r>
            <a:endParaRPr lang="en-US" altLang="en-US" sz="1800" dirty="0"/>
          </a:p>
        </p:txBody>
      </p:sp>
      <p:pic>
        <p:nvPicPr>
          <p:cNvPr id="6" name="Picture 5" descr="Image result for sudan map"/>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5000" y="2362200"/>
            <a:ext cx="3048000" cy="3505200"/>
          </a:xfrm>
          <a:prstGeom prst="rect">
            <a:avLst/>
          </a:prstGeom>
          <a:noFill/>
          <a:ln>
            <a:noFill/>
          </a:ln>
        </p:spPr>
      </p:pic>
      <p:pic>
        <p:nvPicPr>
          <p:cNvPr id="5" name="صورة 2" descr="C:\Users\naglaem\Desktop\img_girls-ly1382090303_617.gif"/>
          <p:cNvPicPr/>
          <p:nvPr/>
        </p:nvPicPr>
        <p:blipFill>
          <a:blip r:embed="rId3" cstate="print"/>
          <a:srcRect/>
          <a:stretch>
            <a:fillRect/>
          </a:stretch>
        </p:blipFill>
        <p:spPr bwMode="auto">
          <a:xfrm>
            <a:off x="8458200" y="6019800"/>
            <a:ext cx="457200" cy="609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722313" y="2209801"/>
            <a:ext cx="7772400" cy="1600199"/>
          </a:xfrm>
        </p:spPr>
        <p:txBody>
          <a:bodyPr/>
          <a:lstStyle/>
          <a:p>
            <a:pPr algn="ctr"/>
            <a:r>
              <a:rPr lang="en-US" sz="4800" dirty="0" smtClean="0"/>
              <a:t>Thank You</a:t>
            </a:r>
            <a:endParaRPr lang="en-US" sz="4800" dirty="0"/>
          </a:p>
        </p:txBody>
      </p:sp>
      <p:pic>
        <p:nvPicPr>
          <p:cNvPr id="4" name="صورة 2" descr="C:\Users\naglaem\Desktop\img_girls-ly1382090303_617.gif"/>
          <p:cNvPicPr/>
          <p:nvPr/>
        </p:nvPicPr>
        <p:blipFill>
          <a:blip r:embed="rId2" cstate="print"/>
          <a:srcRect/>
          <a:stretch>
            <a:fillRect/>
          </a:stretch>
        </p:blipFill>
        <p:spPr bwMode="auto">
          <a:xfrm>
            <a:off x="8305800" y="54864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2178275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671513"/>
            <a:ext cx="7793037" cy="1081087"/>
          </a:xfrm>
          <a:noFill/>
          <a:ln/>
        </p:spPr>
        <p:txBody>
          <a:bodyPr lIns="92075" tIns="46038" rIns="92075" bIns="46038" anchor="ctr"/>
          <a:lstStyle/>
          <a:p>
            <a:r>
              <a:rPr lang="en-US" sz="2800" b="1" dirty="0">
                <a:solidFill>
                  <a:schemeClr val="tx2"/>
                </a:solidFill>
                <a:latin typeface="+mj-lt"/>
                <a:ea typeface="+mj-ea"/>
                <a:cs typeface="+mj-cs"/>
              </a:rPr>
              <a:t>Strategic plans and policies:  </a:t>
            </a:r>
            <a:endParaRPr lang="en-US" sz="2800" dirty="0">
              <a:solidFill>
                <a:schemeClr val="tx2"/>
              </a:solidFill>
              <a:latin typeface="+mj-lt"/>
              <a:ea typeface="+mj-ea"/>
              <a:cs typeface="+mj-cs"/>
            </a:endParaRPr>
          </a:p>
        </p:txBody>
      </p:sp>
      <p:sp>
        <p:nvSpPr>
          <p:cNvPr id="10243" name="Rectangle 3"/>
          <p:cNvSpPr>
            <a:spLocks noGrp="1" noChangeArrowheads="1"/>
          </p:cNvSpPr>
          <p:nvPr>
            <p:ph type="body" idx="1"/>
          </p:nvPr>
        </p:nvSpPr>
        <p:spPr>
          <a:xfrm>
            <a:off x="685800" y="2209799"/>
            <a:ext cx="8269288" cy="3922713"/>
          </a:xfrm>
          <a:noFill/>
          <a:ln/>
        </p:spPr>
        <p:txBody>
          <a:bodyPr lIns="182562" tIns="46038" rIns="182562" bIns="46038"/>
          <a:lstStyle/>
          <a:p>
            <a:pPr lvl="0" algn="just"/>
            <a:r>
              <a:rPr lang="en-US" sz="2000" dirty="0" smtClean="0"/>
              <a:t>S</a:t>
            </a:r>
            <a:r>
              <a:rPr lang="en-US" sz="2000" dirty="0" smtClean="0">
                <a:solidFill>
                  <a:schemeClr val="tx1"/>
                </a:solidFill>
              </a:rPr>
              <a:t>trategic </a:t>
            </a:r>
            <a:r>
              <a:rPr lang="en-US" sz="2000" dirty="0">
                <a:solidFill>
                  <a:schemeClr val="tx1"/>
                </a:solidFill>
              </a:rPr>
              <a:t>plan adopted by the Ministry of Information technology and communications (2007 -2031</a:t>
            </a:r>
            <a:r>
              <a:rPr lang="en-US" sz="2000" dirty="0" smtClean="0">
                <a:solidFill>
                  <a:schemeClr val="tx1"/>
                </a:solidFill>
              </a:rPr>
              <a:t>). </a:t>
            </a:r>
          </a:p>
          <a:p>
            <a:pPr lvl="0" algn="just"/>
            <a:r>
              <a:rPr lang="en-US" sz="2000" dirty="0" smtClean="0">
                <a:solidFill>
                  <a:schemeClr val="tx1"/>
                </a:solidFill>
              </a:rPr>
              <a:t>Three main objectives:</a:t>
            </a:r>
          </a:p>
          <a:p>
            <a:pPr lvl="0" algn="just">
              <a:buNone/>
            </a:pPr>
            <a:r>
              <a:rPr lang="en-US" sz="2000" dirty="0" smtClean="0">
                <a:solidFill>
                  <a:schemeClr val="tx1"/>
                </a:solidFill>
              </a:rPr>
              <a:t>1. improving </a:t>
            </a:r>
            <a:r>
              <a:rPr lang="en-US" sz="2000" dirty="0" smtClean="0">
                <a:solidFill>
                  <a:schemeClr val="tx1"/>
                </a:solidFill>
              </a:rPr>
              <a:t>the scope </a:t>
            </a:r>
            <a:r>
              <a:rPr lang="en-US" sz="2000" dirty="0">
                <a:solidFill>
                  <a:schemeClr val="tx1"/>
                </a:solidFill>
              </a:rPr>
              <a:t>and service quality </a:t>
            </a:r>
            <a:r>
              <a:rPr lang="en-US" sz="2000" dirty="0" smtClean="0">
                <a:solidFill>
                  <a:schemeClr val="tx1"/>
                </a:solidFill>
              </a:rPr>
              <a:t>to </a:t>
            </a:r>
            <a:r>
              <a:rPr lang="en-US" sz="2000" dirty="0">
                <a:solidFill>
                  <a:schemeClr val="tx1"/>
                </a:solidFill>
              </a:rPr>
              <a:t>cope with the requirements of </a:t>
            </a:r>
            <a:r>
              <a:rPr lang="en-US" sz="2000" dirty="0" smtClean="0">
                <a:solidFill>
                  <a:schemeClr val="tx1"/>
                </a:solidFill>
              </a:rPr>
              <a:t>the millennium development </a:t>
            </a:r>
            <a:r>
              <a:rPr lang="en-US" sz="2000" dirty="0" smtClean="0">
                <a:solidFill>
                  <a:schemeClr val="tx1"/>
                </a:solidFill>
              </a:rPr>
              <a:t>goals, 2030 Agenda and other regional settings. </a:t>
            </a:r>
          </a:p>
          <a:p>
            <a:pPr lvl="0" algn="just">
              <a:buNone/>
            </a:pPr>
            <a:r>
              <a:rPr lang="en-US" sz="2000" dirty="0" smtClean="0">
                <a:solidFill>
                  <a:schemeClr val="tx1"/>
                </a:solidFill>
              </a:rPr>
              <a:t>2. Bridging the </a:t>
            </a:r>
            <a:r>
              <a:rPr lang="en-US" sz="2000" dirty="0">
                <a:solidFill>
                  <a:schemeClr val="tx1"/>
                </a:solidFill>
              </a:rPr>
              <a:t>learning </a:t>
            </a:r>
            <a:r>
              <a:rPr lang="en-US" sz="2000" dirty="0" smtClean="0">
                <a:solidFill>
                  <a:schemeClr val="tx1"/>
                </a:solidFill>
              </a:rPr>
              <a:t>opportunity - </a:t>
            </a:r>
            <a:r>
              <a:rPr lang="en-US" sz="2000" dirty="0">
                <a:solidFill>
                  <a:schemeClr val="tx1"/>
                </a:solidFill>
              </a:rPr>
              <a:t>gap between males and females</a:t>
            </a:r>
            <a:r>
              <a:rPr lang="en-US" sz="2000" dirty="0" smtClean="0">
                <a:solidFill>
                  <a:schemeClr val="tx1"/>
                </a:solidFill>
              </a:rPr>
              <a:t>,</a:t>
            </a:r>
          </a:p>
          <a:p>
            <a:pPr lvl="0" algn="just">
              <a:buNone/>
            </a:pPr>
            <a:r>
              <a:rPr lang="en-US" sz="2000" dirty="0" smtClean="0"/>
              <a:t>3.</a:t>
            </a:r>
            <a:r>
              <a:rPr lang="en-US" sz="2000" dirty="0" smtClean="0">
                <a:solidFill>
                  <a:schemeClr val="tx1"/>
                </a:solidFill>
              </a:rPr>
              <a:t> Introduction of </a:t>
            </a:r>
            <a:r>
              <a:rPr lang="en-US" sz="2000" dirty="0">
                <a:solidFill>
                  <a:schemeClr val="tx1"/>
                </a:solidFill>
              </a:rPr>
              <a:t>IT and computer learning as </a:t>
            </a:r>
            <a:r>
              <a:rPr lang="en-US" sz="2000" dirty="0" smtClean="0">
                <a:solidFill>
                  <a:schemeClr val="tx1"/>
                </a:solidFill>
              </a:rPr>
              <a:t>an essential </a:t>
            </a:r>
            <a:r>
              <a:rPr lang="en-US" sz="2000" dirty="0">
                <a:solidFill>
                  <a:schemeClr val="tx1"/>
                </a:solidFill>
              </a:rPr>
              <a:t>component of general </a:t>
            </a:r>
            <a:r>
              <a:rPr lang="en-US" sz="2000" dirty="0" smtClean="0">
                <a:solidFill>
                  <a:schemeClr val="tx1"/>
                </a:solidFill>
              </a:rPr>
              <a:t>education in the country. </a:t>
            </a:r>
            <a:endParaRPr lang="en-US" sz="2000" dirty="0">
              <a:solidFill>
                <a:schemeClr val="tx1"/>
              </a:solidFill>
            </a:endParaRPr>
          </a:p>
          <a:p>
            <a:endParaRPr lang="en-US" altLang="en-US" sz="1600" dirty="0"/>
          </a:p>
        </p:txBody>
      </p:sp>
      <p:pic>
        <p:nvPicPr>
          <p:cNvPr id="4" name="صورة 2" descr="C:\Users\naglaem\Desktop\img_girls-ly1382090303_617.gif"/>
          <p:cNvPicPr/>
          <p:nvPr/>
        </p:nvPicPr>
        <p:blipFill>
          <a:blip r:embed="rId2" cstate="print"/>
          <a:srcRect/>
          <a:stretch>
            <a:fillRect/>
          </a:stretch>
        </p:blipFill>
        <p:spPr bwMode="auto">
          <a:xfrm>
            <a:off x="8001000" y="5638800"/>
            <a:ext cx="457200" cy="609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50938" y="914400"/>
            <a:ext cx="7793037" cy="762000"/>
          </a:xfrm>
          <a:noFill/>
          <a:ln/>
        </p:spPr>
        <p:txBody>
          <a:bodyPr lIns="92075" tIns="46038" rIns="92075" bIns="46038" anchor="ctr"/>
          <a:lstStyle/>
          <a:p>
            <a:r>
              <a:rPr lang="en-US" sz="2800" b="1" dirty="0"/>
              <a:t>Strategic plans and policies: </a:t>
            </a:r>
            <a:endParaRPr lang="en-US" altLang="en-US" sz="2800" dirty="0"/>
          </a:p>
        </p:txBody>
      </p:sp>
      <p:sp>
        <p:nvSpPr>
          <p:cNvPr id="11267" name="Rectangle 3"/>
          <p:cNvSpPr>
            <a:spLocks noGrp="1" noChangeArrowheads="1"/>
          </p:cNvSpPr>
          <p:nvPr>
            <p:ph type="body" idx="1"/>
          </p:nvPr>
        </p:nvSpPr>
        <p:spPr>
          <a:xfrm>
            <a:off x="228600" y="2057400"/>
            <a:ext cx="8915400" cy="4419600"/>
          </a:xfrm>
          <a:noFill/>
          <a:ln/>
        </p:spPr>
        <p:txBody>
          <a:bodyPr lIns="182562" tIns="46038" rIns="182562" bIns="46038"/>
          <a:lstStyle/>
          <a:p>
            <a:pPr lvl="0" algn="just"/>
            <a:endParaRPr lang="en-US" sz="1800" dirty="0" smtClean="0">
              <a:solidFill>
                <a:schemeClr val="tx1"/>
              </a:solidFill>
              <a:latin typeface="+mn-lt"/>
              <a:ea typeface="+mn-ea"/>
              <a:cs typeface="+mn-cs"/>
            </a:endParaRPr>
          </a:p>
          <a:p>
            <a:pPr lvl="0" algn="just"/>
            <a:r>
              <a:rPr lang="en-US" sz="1600" dirty="0" smtClean="0">
                <a:solidFill>
                  <a:schemeClr val="tx1"/>
                </a:solidFill>
                <a:latin typeface="+mn-lt"/>
                <a:ea typeface="+mn-ea"/>
                <a:cs typeface="+mn-cs"/>
              </a:rPr>
              <a:t>It must be noted that, the </a:t>
            </a:r>
            <a:r>
              <a:rPr lang="en-US" sz="1600" dirty="0">
                <a:solidFill>
                  <a:schemeClr val="tx1"/>
                </a:solidFill>
                <a:latin typeface="+mn-lt"/>
                <a:ea typeface="+mn-ea"/>
                <a:cs typeface="+mn-cs"/>
              </a:rPr>
              <a:t>establishment of specialized ministries headed by highly qualified women in Education, Higher Education, IT and </a:t>
            </a:r>
            <a:r>
              <a:rPr lang="en-US" sz="1600" dirty="0" smtClean="0">
                <a:solidFill>
                  <a:schemeClr val="tx1"/>
                </a:solidFill>
                <a:latin typeface="+mn-lt"/>
                <a:ea typeface="+mn-ea"/>
                <a:cs typeface="+mn-cs"/>
              </a:rPr>
              <a:t>communication, and Information ministries as well as Sudan News agency, </a:t>
            </a:r>
            <a:r>
              <a:rPr lang="en-US" sz="1600" dirty="0">
                <a:solidFill>
                  <a:schemeClr val="tx1"/>
                </a:solidFill>
                <a:latin typeface="+mn-lt"/>
                <a:ea typeface="+mn-ea"/>
                <a:cs typeface="+mn-cs"/>
              </a:rPr>
              <a:t>marks the participation by women in these crucial </a:t>
            </a:r>
            <a:r>
              <a:rPr lang="en-US" sz="1600" dirty="0" smtClean="0">
                <a:solidFill>
                  <a:schemeClr val="tx1"/>
                </a:solidFill>
                <a:latin typeface="+mn-lt"/>
                <a:ea typeface="+mn-ea"/>
                <a:cs typeface="+mn-cs"/>
              </a:rPr>
              <a:t>bodies. </a:t>
            </a:r>
            <a:endParaRPr lang="en-US" sz="1600" dirty="0">
              <a:solidFill>
                <a:schemeClr val="tx1"/>
              </a:solidFill>
              <a:latin typeface="+mn-lt"/>
              <a:ea typeface="+mn-ea"/>
              <a:cs typeface="+mn-cs"/>
            </a:endParaRPr>
          </a:p>
          <a:p>
            <a:pPr lvl="0" algn="just"/>
            <a:r>
              <a:rPr lang="en-US" sz="1600" dirty="0" smtClean="0">
                <a:solidFill>
                  <a:schemeClr val="tx1"/>
                </a:solidFill>
                <a:latin typeface="+mn-lt"/>
                <a:ea typeface="+mn-ea"/>
                <a:cs typeface="+mn-cs"/>
              </a:rPr>
              <a:t>A </a:t>
            </a:r>
            <a:r>
              <a:rPr lang="en-US" sz="1600" dirty="0">
                <a:solidFill>
                  <a:schemeClr val="tx1"/>
                </a:solidFill>
                <a:latin typeface="+mn-lt"/>
                <a:ea typeface="+mn-ea"/>
                <a:cs typeface="+mn-cs"/>
              </a:rPr>
              <a:t>national data center was launched in 2010 as a nucleus to the National Information </a:t>
            </a:r>
            <a:r>
              <a:rPr lang="en-US" sz="1600" dirty="0" smtClean="0">
                <a:solidFill>
                  <a:schemeClr val="tx1"/>
                </a:solidFill>
                <a:latin typeface="+mn-lt"/>
                <a:ea typeface="+mn-ea"/>
                <a:cs typeface="+mn-cs"/>
              </a:rPr>
              <a:t>Centre </a:t>
            </a:r>
            <a:r>
              <a:rPr lang="en-US" sz="1600" dirty="0" smtClean="0">
                <a:solidFill>
                  <a:schemeClr val="tx1"/>
                </a:solidFill>
                <a:latin typeface="+mn-lt"/>
                <a:ea typeface="+mn-ea"/>
                <a:cs typeface="+mn-cs"/>
              </a:rPr>
              <a:t>(NIC) </a:t>
            </a:r>
            <a:r>
              <a:rPr lang="en-US" sz="1600" dirty="0">
                <a:solidFill>
                  <a:schemeClr val="tx1"/>
                </a:solidFill>
                <a:latin typeface="+mn-lt"/>
                <a:ea typeface="+mn-ea"/>
                <a:cs typeface="+mn-cs"/>
              </a:rPr>
              <a:t>which was established since 2001. This connects all government entities and has branches in all ministries at the federal and state levels. </a:t>
            </a:r>
            <a:r>
              <a:rPr lang="en-US" sz="1600" dirty="0" smtClean="0">
                <a:solidFill>
                  <a:schemeClr val="tx1"/>
                </a:solidFill>
                <a:latin typeface="+mn-lt"/>
                <a:ea typeface="+mn-ea"/>
                <a:cs typeface="+mn-cs"/>
              </a:rPr>
              <a:t>The NIC since its establishment plays </a:t>
            </a:r>
            <a:r>
              <a:rPr lang="en-US" sz="1600" dirty="0">
                <a:solidFill>
                  <a:schemeClr val="tx1"/>
                </a:solidFill>
                <a:latin typeface="+mn-lt"/>
                <a:ea typeface="+mn-ea"/>
                <a:cs typeface="+mn-cs"/>
              </a:rPr>
              <a:t>a consultative role and as well works in several tracks in terms of infrastructure, applications, standards and information promotion</a:t>
            </a:r>
            <a:r>
              <a:rPr lang="en-US" sz="1600" dirty="0" smtClean="0">
                <a:solidFill>
                  <a:schemeClr val="tx1"/>
                </a:solidFill>
                <a:latin typeface="+mn-lt"/>
                <a:ea typeface="+mn-ea"/>
                <a:cs typeface="+mn-cs"/>
              </a:rPr>
              <a:t>.</a:t>
            </a:r>
          </a:p>
          <a:p>
            <a:pPr lvl="0" algn="just"/>
            <a:r>
              <a:rPr lang="en-US" sz="1600" dirty="0" smtClean="0">
                <a:solidFill>
                  <a:schemeClr val="tx1"/>
                </a:solidFill>
                <a:latin typeface="+mn-lt"/>
                <a:ea typeface="+mn-ea"/>
                <a:cs typeface="+mn-cs"/>
              </a:rPr>
              <a:t>A Sudan e – Government portal was also established since 2016 and acts as a main interface to the Government of Sudan providing information and electronic services.</a:t>
            </a:r>
            <a:endParaRPr lang="en-US" sz="1600" dirty="0">
              <a:solidFill>
                <a:schemeClr val="tx1"/>
              </a:solidFill>
              <a:latin typeface="+mn-lt"/>
              <a:ea typeface="+mn-ea"/>
              <a:cs typeface="+mn-cs"/>
            </a:endParaRPr>
          </a:p>
        </p:txBody>
      </p:sp>
      <p:pic>
        <p:nvPicPr>
          <p:cNvPr id="4" name="صورة 2" descr="C:\Users\naglaem\Desktop\img_girls-ly1382090303_617.gif"/>
          <p:cNvPicPr/>
          <p:nvPr/>
        </p:nvPicPr>
        <p:blipFill>
          <a:blip r:embed="rId2" cstate="print"/>
          <a:srcRect/>
          <a:stretch>
            <a:fillRect/>
          </a:stretch>
        </p:blipFill>
        <p:spPr bwMode="auto">
          <a:xfrm>
            <a:off x="8229600" y="5867400"/>
            <a:ext cx="457200" cy="609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914400"/>
            <a:ext cx="7793037" cy="762000"/>
          </a:xfrm>
        </p:spPr>
        <p:txBody>
          <a:bodyPr/>
          <a:lstStyle/>
          <a:p>
            <a:r>
              <a:rPr lang="en-US" sz="3200" b="1" dirty="0" smtClean="0">
                <a:solidFill>
                  <a:schemeClr val="tx2"/>
                </a:solidFill>
                <a:latin typeface="+mj-lt"/>
                <a:ea typeface="+mj-ea"/>
                <a:cs typeface="+mj-cs"/>
              </a:rPr>
              <a:t/>
            </a:r>
            <a:br>
              <a:rPr lang="en-US" sz="3200" b="1" dirty="0" smtClean="0">
                <a:solidFill>
                  <a:schemeClr val="tx2"/>
                </a:solidFill>
                <a:latin typeface="+mj-lt"/>
                <a:ea typeface="+mj-ea"/>
                <a:cs typeface="+mj-cs"/>
              </a:rPr>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2400" b="1" dirty="0" smtClean="0"/>
              <a:t>Principles</a:t>
            </a:r>
            <a:r>
              <a:rPr lang="en-US" sz="2400" b="1" dirty="0" smtClean="0">
                <a:solidFill>
                  <a:schemeClr val="tx2"/>
                </a:solidFill>
                <a:latin typeface="+mj-lt"/>
                <a:ea typeface="+mj-ea"/>
                <a:cs typeface="+mj-cs"/>
              </a:rPr>
              <a:t> </a:t>
            </a:r>
            <a:r>
              <a:rPr lang="en-US" sz="2400" b="1" dirty="0">
                <a:solidFill>
                  <a:schemeClr val="tx2"/>
                </a:solidFill>
                <a:latin typeface="+mj-lt"/>
                <a:ea typeface="+mj-ea"/>
                <a:cs typeface="+mj-cs"/>
              </a:rPr>
              <a:t>of e- Government of Sudan</a:t>
            </a:r>
            <a:r>
              <a:rPr lang="en-US" sz="2400" b="1" dirty="0" smtClean="0">
                <a:solidFill>
                  <a:schemeClr val="tx2"/>
                </a:solidFill>
                <a:latin typeface="+mj-lt"/>
                <a:ea typeface="+mj-ea"/>
                <a:cs typeface="+mj-cs"/>
              </a:rPr>
              <a:t>:</a:t>
            </a:r>
            <a:endParaRPr lang="en-US" sz="2400" dirty="0">
              <a:solidFill>
                <a:schemeClr val="tx2"/>
              </a:solidFill>
              <a:latin typeface="+mj-lt"/>
              <a:ea typeface="+mj-ea"/>
              <a:cs typeface="+mj-cs"/>
            </a:endParaRPr>
          </a:p>
        </p:txBody>
      </p:sp>
      <p:pic>
        <p:nvPicPr>
          <p:cNvPr id="3" name="Picture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905000"/>
            <a:ext cx="8763000" cy="4191000"/>
          </a:xfrm>
          <a:prstGeom prst="rect">
            <a:avLst/>
          </a:prstGeom>
          <a:noFill/>
          <a:ln>
            <a:noFill/>
          </a:ln>
        </p:spPr>
      </p:pic>
      <p:pic>
        <p:nvPicPr>
          <p:cNvPr id="4" name="صورة 2" descr="C:\Users\naglaem\Desktop\img_girls-ly1382090303_617.gif"/>
          <p:cNvPicPr/>
          <p:nvPr/>
        </p:nvPicPr>
        <p:blipFill>
          <a:blip r:embed="rId3" cstate="print"/>
          <a:srcRect/>
          <a:stretch>
            <a:fillRect/>
          </a:stretch>
        </p:blipFill>
        <p:spPr bwMode="auto">
          <a:xfrm>
            <a:off x="8153400" y="60198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2856369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50938" y="685800"/>
            <a:ext cx="7793037" cy="990600"/>
          </a:xfrm>
          <a:noFill/>
          <a:ln/>
        </p:spPr>
        <p:txBody>
          <a:bodyPr lIns="92075" tIns="46038" rIns="92075" bIns="46038" anchor="ctr"/>
          <a:lstStyle/>
          <a:p>
            <a:r>
              <a:rPr lang="en-US" sz="2800" b="1" dirty="0">
                <a:solidFill>
                  <a:schemeClr val="tx2"/>
                </a:solidFill>
                <a:latin typeface="+mj-lt"/>
                <a:ea typeface="+mj-ea"/>
                <a:cs typeface="+mj-cs"/>
              </a:rPr>
              <a:t>Legislations governing IT and communications in Sudan</a:t>
            </a:r>
            <a:r>
              <a:rPr lang="en-US" sz="2800" b="1" dirty="0" smtClean="0">
                <a:solidFill>
                  <a:schemeClr val="tx2"/>
                </a:solidFill>
                <a:latin typeface="+mj-lt"/>
                <a:ea typeface="+mj-ea"/>
                <a:cs typeface="+mj-cs"/>
              </a:rPr>
              <a:t>:</a:t>
            </a:r>
            <a:endParaRPr lang="en-US" altLang="en-US" sz="2800" dirty="0"/>
          </a:p>
        </p:txBody>
      </p:sp>
      <p:sp>
        <p:nvSpPr>
          <p:cNvPr id="12291" name="Rectangle 3"/>
          <p:cNvSpPr>
            <a:spLocks noGrp="1" noChangeArrowheads="1"/>
          </p:cNvSpPr>
          <p:nvPr>
            <p:ph type="body" idx="1"/>
          </p:nvPr>
        </p:nvSpPr>
        <p:spPr>
          <a:xfrm>
            <a:off x="533400" y="2514600"/>
            <a:ext cx="8421688" cy="3352800"/>
          </a:xfrm>
          <a:noFill/>
          <a:ln/>
        </p:spPr>
        <p:txBody>
          <a:bodyPr lIns="182562" tIns="46038" rIns="182562" bIns="46038"/>
          <a:lstStyle/>
          <a:p>
            <a:pPr lvl="0"/>
            <a:r>
              <a:rPr lang="en-US" sz="2000" dirty="0">
                <a:solidFill>
                  <a:schemeClr val="tx1"/>
                </a:solidFill>
                <a:latin typeface="+mn-lt"/>
                <a:ea typeface="+mn-ea"/>
                <a:cs typeface="+mn-cs"/>
              </a:rPr>
              <a:t>National Telecommunications Cooperation Act 2001(under revision</a:t>
            </a:r>
            <a:r>
              <a:rPr lang="en-US" sz="2000" dirty="0" smtClean="0">
                <a:solidFill>
                  <a:schemeClr val="tx1"/>
                </a:solidFill>
                <a:latin typeface="+mn-lt"/>
                <a:ea typeface="+mn-ea"/>
                <a:cs typeface="+mn-cs"/>
              </a:rPr>
              <a:t>).</a:t>
            </a:r>
            <a:endParaRPr lang="en-US" sz="2000" dirty="0">
              <a:solidFill>
                <a:schemeClr val="tx1"/>
              </a:solidFill>
              <a:latin typeface="+mn-lt"/>
              <a:ea typeface="+mn-ea"/>
              <a:cs typeface="+mn-cs"/>
            </a:endParaRPr>
          </a:p>
          <a:p>
            <a:pPr lvl="0"/>
            <a:r>
              <a:rPr lang="en-US" sz="2000" dirty="0">
                <a:solidFill>
                  <a:schemeClr val="tx1"/>
                </a:solidFill>
                <a:latin typeface="+mn-lt"/>
                <a:ea typeface="+mn-ea"/>
                <a:cs typeface="+mn-cs"/>
              </a:rPr>
              <a:t>Electronic Transactions Act 2007.</a:t>
            </a:r>
          </a:p>
          <a:p>
            <a:pPr lvl="0"/>
            <a:r>
              <a:rPr lang="en-US" sz="2000" dirty="0">
                <a:solidFill>
                  <a:schemeClr val="tx1"/>
                </a:solidFill>
                <a:latin typeface="+mn-lt"/>
                <a:ea typeface="+mn-ea"/>
                <a:cs typeface="+mn-cs"/>
              </a:rPr>
              <a:t>E – Crimes Law 2007 (under revision).</a:t>
            </a:r>
          </a:p>
          <a:p>
            <a:pPr lvl="0"/>
            <a:r>
              <a:rPr lang="en-US" sz="2000" dirty="0">
                <a:solidFill>
                  <a:schemeClr val="tx1"/>
                </a:solidFill>
                <a:latin typeface="+mn-lt"/>
                <a:ea typeface="+mn-ea"/>
                <a:cs typeface="+mn-cs"/>
              </a:rPr>
              <a:t>Careers in Computer systems Act 2015.</a:t>
            </a:r>
          </a:p>
          <a:p>
            <a:pPr lvl="0"/>
            <a:r>
              <a:rPr lang="en-US" sz="2000" dirty="0">
                <a:solidFill>
                  <a:schemeClr val="tx1"/>
                </a:solidFill>
                <a:latin typeface="+mn-lt"/>
                <a:ea typeface="+mn-ea"/>
                <a:cs typeface="+mn-cs"/>
              </a:rPr>
              <a:t>Right of access to information </a:t>
            </a:r>
            <a:r>
              <a:rPr lang="en-US" sz="2000" dirty="0" smtClean="0">
                <a:solidFill>
                  <a:schemeClr val="tx1"/>
                </a:solidFill>
                <a:latin typeface="+mn-lt"/>
                <a:ea typeface="+mn-ea"/>
                <a:cs typeface="+mn-cs"/>
              </a:rPr>
              <a:t>Law </a:t>
            </a:r>
            <a:r>
              <a:rPr lang="en-US" sz="2000" dirty="0" smtClean="0">
                <a:solidFill>
                  <a:schemeClr val="tx1"/>
                </a:solidFill>
                <a:latin typeface="+mn-lt"/>
                <a:ea typeface="+mn-ea"/>
                <a:cs typeface="+mn-cs"/>
              </a:rPr>
              <a:t>2014.      </a:t>
            </a:r>
            <a:endParaRPr lang="en-US" sz="2000" dirty="0">
              <a:solidFill>
                <a:schemeClr val="tx1"/>
              </a:solidFill>
              <a:latin typeface="+mn-lt"/>
              <a:ea typeface="+mn-ea"/>
              <a:cs typeface="+mn-cs"/>
            </a:endParaRPr>
          </a:p>
          <a:p>
            <a:endParaRPr lang="en-US" altLang="en-US" sz="2000" dirty="0"/>
          </a:p>
        </p:txBody>
      </p:sp>
      <p:pic>
        <p:nvPicPr>
          <p:cNvPr id="4" name="صورة 2" descr="C:\Users\naglaem\Desktop\img_girls-ly1382090303_617.gif"/>
          <p:cNvPicPr/>
          <p:nvPr/>
        </p:nvPicPr>
        <p:blipFill>
          <a:blip r:embed="rId2" cstate="print"/>
          <a:srcRect/>
          <a:stretch>
            <a:fillRect/>
          </a:stretch>
        </p:blipFill>
        <p:spPr bwMode="auto">
          <a:xfrm>
            <a:off x="8229600" y="5715000"/>
            <a:ext cx="457200" cy="609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tx2"/>
                </a:solidFill>
              </a:rPr>
              <a:t>Progress in Educational Sector</a:t>
            </a:r>
            <a:r>
              <a:rPr lang="en-US" sz="2800" b="1" dirty="0" smtClean="0">
                <a:solidFill>
                  <a:schemeClr val="tx2"/>
                </a:solidFill>
              </a:rPr>
              <a:t>:</a:t>
            </a:r>
            <a:endParaRPr lang="en-US" sz="2800" dirty="0"/>
          </a:p>
        </p:txBody>
      </p:sp>
      <p:sp>
        <p:nvSpPr>
          <p:cNvPr id="3" name="Content Placeholder 2"/>
          <p:cNvSpPr>
            <a:spLocks noGrp="1"/>
          </p:cNvSpPr>
          <p:nvPr>
            <p:ph idx="1"/>
          </p:nvPr>
        </p:nvSpPr>
        <p:spPr>
          <a:xfrm>
            <a:off x="381000" y="2133600"/>
            <a:ext cx="8497888" cy="4114800"/>
          </a:xfrm>
        </p:spPr>
        <p:txBody>
          <a:bodyPr/>
          <a:lstStyle/>
          <a:p>
            <a:pPr lvl="0" algn="just"/>
            <a:r>
              <a:rPr lang="en-US" sz="2000" dirty="0" smtClean="0">
                <a:solidFill>
                  <a:schemeClr val="tx1"/>
                </a:solidFill>
              </a:rPr>
              <a:t>To meet SDGs requirements in education literacy campaigns in </a:t>
            </a:r>
            <a:r>
              <a:rPr lang="en-US" sz="2000" dirty="0">
                <a:solidFill>
                  <a:schemeClr val="tx1"/>
                </a:solidFill>
              </a:rPr>
              <a:t>coordination with the </a:t>
            </a:r>
            <a:r>
              <a:rPr lang="en-US" sz="2000" dirty="0" smtClean="0">
                <a:solidFill>
                  <a:schemeClr val="tx1"/>
                </a:solidFill>
              </a:rPr>
              <a:t>UNESCO were held </a:t>
            </a:r>
            <a:r>
              <a:rPr lang="en-US" sz="2000" dirty="0">
                <a:solidFill>
                  <a:schemeClr val="tx1"/>
                </a:solidFill>
              </a:rPr>
              <a:t>in three states; North </a:t>
            </a:r>
            <a:r>
              <a:rPr lang="en-US" sz="2000" dirty="0" err="1">
                <a:solidFill>
                  <a:schemeClr val="tx1"/>
                </a:solidFill>
              </a:rPr>
              <a:t>Kordofan</a:t>
            </a:r>
            <a:r>
              <a:rPr lang="en-US" sz="2000" dirty="0">
                <a:solidFill>
                  <a:schemeClr val="tx1"/>
                </a:solidFill>
              </a:rPr>
              <a:t>, White Nile and </a:t>
            </a:r>
            <a:r>
              <a:rPr lang="en-US" sz="2000" dirty="0" err="1">
                <a:solidFill>
                  <a:schemeClr val="tx1"/>
                </a:solidFill>
              </a:rPr>
              <a:t>Gadaref</a:t>
            </a:r>
            <a:r>
              <a:rPr lang="en-US" sz="2000" dirty="0">
                <a:solidFill>
                  <a:schemeClr val="tx1"/>
                </a:solidFill>
              </a:rPr>
              <a:t>, at districts where there are no schools in order to help rural women acquire basic necessary learning skills. </a:t>
            </a:r>
          </a:p>
          <a:p>
            <a:pPr lvl="0" algn="just"/>
            <a:r>
              <a:rPr lang="en-US" sz="2000" dirty="0">
                <a:solidFill>
                  <a:schemeClr val="tx1"/>
                </a:solidFill>
              </a:rPr>
              <a:t>General education statistics for 2014 shows continued progress in pre-school learning levels with a 42% physical accommodation capacity. Male-female educational equality index indicator at primary level has risen to 0.98% in 2014 compared to 0.94% in 2010.</a:t>
            </a:r>
          </a:p>
          <a:p>
            <a:pPr lvl="0" algn="just"/>
            <a:r>
              <a:rPr lang="en-US" sz="2000" dirty="0">
                <a:solidFill>
                  <a:schemeClr val="tx1"/>
                </a:solidFill>
              </a:rPr>
              <a:t>Literacy </a:t>
            </a:r>
            <a:r>
              <a:rPr lang="en-US" sz="2000" dirty="0" smtClean="0">
                <a:solidFill>
                  <a:schemeClr val="tx1"/>
                </a:solidFill>
              </a:rPr>
              <a:t>levels </a:t>
            </a:r>
            <a:r>
              <a:rPr lang="en-US" sz="2000" dirty="0">
                <a:solidFill>
                  <a:schemeClr val="tx1"/>
                </a:solidFill>
              </a:rPr>
              <a:t>among both sexes stood at 61% in 2007 (71% for males and 52% for females). In 2014 literacy level among females of 15 – 24 years old has risen to 59.8% compared to 45.2% in </a:t>
            </a:r>
            <a:r>
              <a:rPr lang="en-US" sz="2000" dirty="0" smtClean="0">
                <a:solidFill>
                  <a:schemeClr val="tx1"/>
                </a:solidFill>
              </a:rPr>
              <a:t>2010(Ministry of Education figures).</a:t>
            </a:r>
            <a:endParaRPr lang="en-US" sz="2000" dirty="0">
              <a:solidFill>
                <a:schemeClr val="tx1"/>
              </a:solidFill>
            </a:endParaRPr>
          </a:p>
          <a:p>
            <a:endParaRPr lang="en-US" sz="2000" dirty="0"/>
          </a:p>
        </p:txBody>
      </p:sp>
      <p:pic>
        <p:nvPicPr>
          <p:cNvPr id="4" name="صورة 2" descr="C:\Users\naglaem\Desktop\img_girls-ly1382090303_617.gif"/>
          <p:cNvPicPr/>
          <p:nvPr/>
        </p:nvPicPr>
        <p:blipFill>
          <a:blip r:embed="rId2" cstate="print"/>
          <a:srcRect/>
          <a:stretch>
            <a:fillRect/>
          </a:stretch>
        </p:blipFill>
        <p:spPr bwMode="auto">
          <a:xfrm>
            <a:off x="8305800" y="60198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1511579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Progress in Educational Sector:</a:t>
            </a:r>
            <a:endParaRPr lang="en-US" sz="2800" dirty="0"/>
          </a:p>
        </p:txBody>
      </p:sp>
      <p:sp>
        <p:nvSpPr>
          <p:cNvPr id="3" name="Content Placeholder 2"/>
          <p:cNvSpPr>
            <a:spLocks noGrp="1"/>
          </p:cNvSpPr>
          <p:nvPr>
            <p:ph idx="1"/>
          </p:nvPr>
        </p:nvSpPr>
        <p:spPr>
          <a:xfrm>
            <a:off x="304800" y="2438400"/>
            <a:ext cx="8650288" cy="3694113"/>
          </a:xfrm>
        </p:spPr>
        <p:txBody>
          <a:bodyPr/>
          <a:lstStyle/>
          <a:p>
            <a:pPr lvl="0" algn="just"/>
            <a:r>
              <a:rPr lang="en-US" sz="2000" dirty="0">
                <a:solidFill>
                  <a:schemeClr val="tx1"/>
                </a:solidFill>
                <a:latin typeface="+mn-lt"/>
                <a:ea typeface="+mn-ea"/>
                <a:cs typeface="+mn-cs"/>
              </a:rPr>
              <a:t>Male-female educational equality index indicator at secondary school level has risen to 1.10% in 2014 compared to 1.08% in </a:t>
            </a:r>
            <a:r>
              <a:rPr lang="en-US" sz="2000" dirty="0" smtClean="0">
                <a:solidFill>
                  <a:schemeClr val="tx1"/>
                </a:solidFill>
                <a:latin typeface="+mn-lt"/>
                <a:ea typeface="+mn-ea"/>
                <a:cs typeface="+mn-cs"/>
              </a:rPr>
              <a:t>2010 (Ministry of Education figures).</a:t>
            </a:r>
            <a:endParaRPr lang="en-US" sz="2000" dirty="0">
              <a:solidFill>
                <a:schemeClr val="tx1"/>
              </a:solidFill>
              <a:latin typeface="+mn-lt"/>
              <a:ea typeface="+mn-ea"/>
              <a:cs typeface="+mn-cs"/>
            </a:endParaRPr>
          </a:p>
          <a:p>
            <a:pPr lvl="0" algn="just"/>
            <a:r>
              <a:rPr lang="en-US" sz="2000" dirty="0" smtClean="0">
                <a:solidFill>
                  <a:schemeClr val="tx1"/>
                </a:solidFill>
                <a:latin typeface="+mn-lt"/>
                <a:ea typeface="+mn-ea"/>
                <a:cs typeface="+mn-cs"/>
              </a:rPr>
              <a:t>It </a:t>
            </a:r>
            <a:r>
              <a:rPr lang="en-US" sz="2000" dirty="0">
                <a:solidFill>
                  <a:schemeClr val="tx1"/>
                </a:solidFill>
                <a:latin typeface="+mn-lt"/>
                <a:ea typeface="+mn-ea"/>
                <a:cs typeface="+mn-cs"/>
              </a:rPr>
              <a:t>is noted that the number of admitted female students exceeds the number of male students, which is a clear indication of a trend change in community interest as regards female college education as well as a significant hike in female students’ academic </a:t>
            </a:r>
            <a:r>
              <a:rPr lang="en-US" sz="2000" dirty="0" smtClean="0">
                <a:solidFill>
                  <a:schemeClr val="tx1"/>
                </a:solidFill>
                <a:latin typeface="+mn-lt"/>
                <a:ea typeface="+mn-ea"/>
                <a:cs typeface="+mn-cs"/>
              </a:rPr>
              <a:t>scores.</a:t>
            </a:r>
            <a:endParaRPr lang="en-US" sz="2000" dirty="0">
              <a:solidFill>
                <a:schemeClr val="tx1"/>
              </a:solidFill>
              <a:latin typeface="+mn-lt"/>
              <a:ea typeface="+mn-ea"/>
              <a:cs typeface="+mn-cs"/>
            </a:endParaRPr>
          </a:p>
          <a:p>
            <a:pPr marL="0" lvl="0" indent="0" algn="just">
              <a:buNone/>
            </a:pPr>
            <a:r>
              <a:rPr lang="en-US" sz="2000" dirty="0" smtClean="0">
                <a:solidFill>
                  <a:schemeClr val="tx1"/>
                </a:solidFill>
                <a:latin typeface="+mn-lt"/>
                <a:ea typeface="+mn-ea"/>
                <a:cs typeface="+mn-cs"/>
              </a:rPr>
              <a:t>   </a:t>
            </a:r>
            <a:endParaRPr lang="en-US" sz="2000" dirty="0">
              <a:solidFill>
                <a:schemeClr val="tx1"/>
              </a:solidFill>
              <a:latin typeface="+mn-lt"/>
              <a:ea typeface="+mn-ea"/>
              <a:cs typeface="+mn-cs"/>
            </a:endParaRPr>
          </a:p>
          <a:p>
            <a:pPr marL="0" lvl="0" indent="0" algn="just">
              <a:buNone/>
            </a:pPr>
            <a:r>
              <a:rPr lang="en-US" sz="2400" dirty="0">
                <a:solidFill>
                  <a:schemeClr val="tx1"/>
                </a:solidFill>
                <a:latin typeface="+mn-lt"/>
                <a:ea typeface="+mn-ea"/>
                <a:cs typeface="+mn-cs"/>
              </a:rPr>
              <a:t> </a:t>
            </a:r>
          </a:p>
          <a:p>
            <a:endParaRPr lang="en-US" dirty="0"/>
          </a:p>
        </p:txBody>
      </p:sp>
      <p:pic>
        <p:nvPicPr>
          <p:cNvPr id="4" name="صورة 2" descr="C:\Users\naglaem\Desktop\img_girls-ly1382090303_617.gif"/>
          <p:cNvPicPr/>
          <p:nvPr/>
        </p:nvPicPr>
        <p:blipFill>
          <a:blip r:embed="rId2" cstate="print"/>
          <a:srcRect/>
          <a:stretch>
            <a:fillRect/>
          </a:stretch>
        </p:blipFill>
        <p:spPr bwMode="auto">
          <a:xfrm>
            <a:off x="8153400" y="6019800"/>
            <a:ext cx="457200" cy="609600"/>
          </a:xfrm>
          <a:prstGeom prst="rect">
            <a:avLst/>
          </a:prstGeom>
          <a:noFill/>
          <a:ln w="9525">
            <a:noFill/>
            <a:miter lim="800000"/>
            <a:headEnd/>
            <a:tailEnd/>
          </a:ln>
        </p:spPr>
      </p:pic>
    </p:spTree>
    <p:extLst>
      <p:ext uri="{BB962C8B-B14F-4D97-AF65-F5344CB8AC3E}">
        <p14:creationId xmlns="" xmlns:p14="http://schemas.microsoft.com/office/powerpoint/2010/main" val="2672632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ff training presentation">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Staff training presentation</Template>
  <TotalTime>699</TotalTime>
  <Words>2574</Words>
  <Application>Microsoft Office PowerPoint</Application>
  <PresentationFormat>On-screen Show (4:3)</PresentationFormat>
  <Paragraphs>148</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Staff training presentation</vt:lpstr>
      <vt:lpstr>       The Republic of Sudan Ministry of Security and social Development  General Directorate for Women </vt:lpstr>
      <vt:lpstr>Background:</vt:lpstr>
      <vt:lpstr> General overview:</vt:lpstr>
      <vt:lpstr>Strategic plans and policies:  </vt:lpstr>
      <vt:lpstr>Strategic plans and policies: </vt:lpstr>
      <vt:lpstr>       Principles of e- Government of Sudan:</vt:lpstr>
      <vt:lpstr>Legislations governing IT and communications in Sudan:</vt:lpstr>
      <vt:lpstr>Progress in Educational Sector:</vt:lpstr>
      <vt:lpstr>Progress in Educational Sector:</vt:lpstr>
      <vt:lpstr>Community Development &amp; Research Centers:</vt:lpstr>
      <vt:lpstr>Women empowerment in the Media:</vt:lpstr>
      <vt:lpstr>Women empowerment in the Media:</vt:lpstr>
      <vt:lpstr>Ministry of Information in Sudan figures</vt:lpstr>
      <vt:lpstr>            Bridging the male-female recruiting gap in the Media:  </vt:lpstr>
      <vt:lpstr>Modern Technology &amp; its effect on Sudanese Women Progress:</vt:lpstr>
      <vt:lpstr>Modern Technology &amp; its effect on Sudanese Women Progress:</vt:lpstr>
      <vt:lpstr>Use of Information and Communication Technology to facilitate Training  &amp; primary health service provision for rural women in Sudan (Gezira State):</vt:lpstr>
      <vt:lpstr>Slide 18</vt:lpstr>
      <vt:lpstr>The Gezira Family Medicine Project (GFMP) as a Model:</vt:lpstr>
      <vt:lpstr>Location of the GFMP: </vt:lpstr>
      <vt:lpstr>Who are the main players in GFMP?</vt:lpstr>
      <vt:lpstr>How was ICT used in the GFMP :</vt:lpstr>
      <vt:lpstr>Tele - medicine tools used in GFMP:</vt:lpstr>
      <vt:lpstr>How Tele - medicine works for the GFMP :</vt:lpstr>
      <vt:lpstr>Figure 1: k.g. mohamed, s.hunskaar, S.H. Abdelrahman, and E. M. Malik, International Journal of family medicine, Telemedicine and E-Learning in a Primary Care Setting in Sudan: The Experience of the Gezira Family Medicine Project volume 2015(2015). </vt:lpstr>
      <vt:lpstr>Results of the GFMP:</vt:lpstr>
      <vt:lpstr>Challenges facing women in Media and Information Technology fields: </vt:lpstr>
      <vt:lpstr>Challenges facing women in Media and Technology fields: </vt:lpstr>
      <vt:lpstr>Opportunities for Rural Women in Sudan:</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Republic of Sudan Ministry of Security and social Development  General Directorate for Women</dc:title>
  <dc:creator>Nawal</dc:creator>
  <cp:lastModifiedBy>Omar Ahmed</cp:lastModifiedBy>
  <cp:revision>91</cp:revision>
  <dcterms:created xsi:type="dcterms:W3CDTF">2018-03-12T00:21:42Z</dcterms:created>
  <dcterms:modified xsi:type="dcterms:W3CDTF">2018-03-13T23:49:10Z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ies>
</file>